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21" r:id="rId2"/>
    <p:sldId id="382" r:id="rId3"/>
    <p:sldId id="411" r:id="rId4"/>
    <p:sldId id="297" r:id="rId5"/>
    <p:sldId id="413" r:id="rId6"/>
    <p:sldId id="414" r:id="rId7"/>
    <p:sldId id="416" r:id="rId8"/>
    <p:sldId id="415" r:id="rId9"/>
    <p:sldId id="377" r:id="rId10"/>
    <p:sldId id="417" r:id="rId11"/>
    <p:sldId id="380" r:id="rId12"/>
    <p:sldId id="418" r:id="rId13"/>
    <p:sldId id="419" r:id="rId14"/>
    <p:sldId id="420" r:id="rId15"/>
    <p:sldId id="422" r:id="rId16"/>
    <p:sldId id="423" r:id="rId17"/>
    <p:sldId id="421" r:id="rId18"/>
    <p:sldId id="424" r:id="rId19"/>
    <p:sldId id="425" r:id="rId20"/>
    <p:sldId id="426" r:id="rId21"/>
    <p:sldId id="427" r:id="rId22"/>
    <p:sldId id="429" r:id="rId23"/>
    <p:sldId id="428" r:id="rId24"/>
    <p:sldId id="430" r:id="rId25"/>
    <p:sldId id="431" r:id="rId26"/>
    <p:sldId id="432" r:id="rId27"/>
    <p:sldId id="433" r:id="rId28"/>
    <p:sldId id="435" r:id="rId29"/>
    <p:sldId id="434" r:id="rId30"/>
    <p:sldId id="436" r:id="rId31"/>
    <p:sldId id="437" r:id="rId32"/>
    <p:sldId id="439" r:id="rId33"/>
    <p:sldId id="438" r:id="rId34"/>
    <p:sldId id="440" r:id="rId35"/>
    <p:sldId id="442" r:id="rId36"/>
    <p:sldId id="441" r:id="rId37"/>
    <p:sldId id="443" r:id="rId38"/>
    <p:sldId id="444" r:id="rId39"/>
    <p:sldId id="445" r:id="rId40"/>
    <p:sldId id="446" r:id="rId41"/>
    <p:sldId id="447" r:id="rId42"/>
    <p:sldId id="448" r:id="rId43"/>
    <p:sldId id="449" r:id="rId44"/>
    <p:sldId id="450" r:id="rId45"/>
    <p:sldId id="451" r:id="rId46"/>
    <p:sldId id="453" r:id="rId47"/>
    <p:sldId id="452" r:id="rId48"/>
    <p:sldId id="455" r:id="rId49"/>
    <p:sldId id="456" r:id="rId50"/>
    <p:sldId id="454" r:id="rId51"/>
    <p:sldId id="458" r:id="rId52"/>
    <p:sldId id="457" r:id="rId53"/>
    <p:sldId id="459" r:id="rId54"/>
    <p:sldId id="461" r:id="rId55"/>
    <p:sldId id="460" r:id="rId56"/>
    <p:sldId id="462" r:id="rId57"/>
    <p:sldId id="400" r:id="rId58"/>
    <p:sldId id="464" r:id="rId59"/>
    <p:sldId id="465" r:id="rId60"/>
    <p:sldId id="463" r:id="rId61"/>
    <p:sldId id="467" r:id="rId62"/>
    <p:sldId id="466" r:id="rId63"/>
    <p:sldId id="468" r:id="rId64"/>
    <p:sldId id="469" r:id="rId65"/>
    <p:sldId id="470" r:id="rId66"/>
    <p:sldId id="471" r:id="rId67"/>
    <p:sldId id="472" r:id="rId68"/>
    <p:sldId id="473" r:id="rId69"/>
    <p:sldId id="474" r:id="rId70"/>
    <p:sldId id="475" r:id="rId71"/>
    <p:sldId id="476" r:id="rId72"/>
    <p:sldId id="477" r:id="rId73"/>
    <p:sldId id="478" r:id="rId74"/>
    <p:sldId id="479" r:id="rId75"/>
    <p:sldId id="480" r:id="rId76"/>
    <p:sldId id="481" r:id="rId77"/>
    <p:sldId id="482" r:id="rId78"/>
    <p:sldId id="483" r:id="rId79"/>
    <p:sldId id="484" r:id="rId80"/>
    <p:sldId id="485" r:id="rId81"/>
    <p:sldId id="486" r:id="rId82"/>
    <p:sldId id="487" r:id="rId83"/>
    <p:sldId id="488" r:id="rId84"/>
    <p:sldId id="489" r:id="rId85"/>
    <p:sldId id="490" r:id="rId86"/>
    <p:sldId id="491" r:id="rId87"/>
    <p:sldId id="492" r:id="rId88"/>
    <p:sldId id="494" r:id="rId89"/>
    <p:sldId id="495" r:id="rId90"/>
    <p:sldId id="493" r:id="rId91"/>
    <p:sldId id="496" r:id="rId92"/>
    <p:sldId id="497" r:id="rId93"/>
    <p:sldId id="498" r:id="rId94"/>
    <p:sldId id="499" r:id="rId95"/>
    <p:sldId id="501" r:id="rId96"/>
    <p:sldId id="500" r:id="rId97"/>
    <p:sldId id="502" r:id="rId98"/>
    <p:sldId id="503" r:id="rId99"/>
    <p:sldId id="504" r:id="rId100"/>
    <p:sldId id="505" r:id="rId101"/>
    <p:sldId id="506" r:id="rId102"/>
    <p:sldId id="507" r:id="rId103"/>
    <p:sldId id="508" r:id="rId104"/>
    <p:sldId id="509" r:id="rId105"/>
    <p:sldId id="510" r:id="rId106"/>
    <p:sldId id="512" r:id="rId107"/>
    <p:sldId id="511" r:id="rId108"/>
    <p:sldId id="513" r:id="rId109"/>
    <p:sldId id="514" r:id="rId110"/>
    <p:sldId id="515" r:id="rId111"/>
    <p:sldId id="516" r:id="rId112"/>
    <p:sldId id="517" r:id="rId113"/>
    <p:sldId id="518" r:id="rId114"/>
    <p:sldId id="519" r:id="rId115"/>
    <p:sldId id="521" r:id="rId116"/>
    <p:sldId id="520" r:id="rId117"/>
    <p:sldId id="522" r:id="rId118"/>
    <p:sldId id="523" r:id="rId119"/>
    <p:sldId id="525" r:id="rId120"/>
    <p:sldId id="524" r:id="rId121"/>
    <p:sldId id="526" r:id="rId122"/>
    <p:sldId id="527" r:id="rId123"/>
    <p:sldId id="528" r:id="rId124"/>
    <p:sldId id="530" r:id="rId125"/>
    <p:sldId id="529" r:id="rId126"/>
    <p:sldId id="532" r:id="rId127"/>
    <p:sldId id="533" r:id="rId128"/>
    <p:sldId id="531" r:id="rId129"/>
    <p:sldId id="534" r:id="rId130"/>
    <p:sldId id="535" r:id="rId131"/>
    <p:sldId id="536" r:id="rId132"/>
    <p:sldId id="538" r:id="rId133"/>
    <p:sldId id="537" r:id="rId134"/>
    <p:sldId id="539" r:id="rId135"/>
    <p:sldId id="540" r:id="rId136"/>
    <p:sldId id="541" r:id="rId137"/>
    <p:sldId id="543" r:id="rId138"/>
    <p:sldId id="542" r:id="rId139"/>
    <p:sldId id="545" r:id="rId140"/>
    <p:sldId id="546" r:id="rId141"/>
    <p:sldId id="544" r:id="rId142"/>
    <p:sldId id="547" r:id="rId143"/>
    <p:sldId id="549" r:id="rId144"/>
    <p:sldId id="548" r:id="rId145"/>
    <p:sldId id="550" r:id="rId146"/>
    <p:sldId id="551" r:id="rId147"/>
  </p:sldIdLst>
  <p:sldSz cx="12192000" cy="6858000"/>
  <p:notesSz cx="6858000" cy="9144000"/>
  <p:custDataLst>
    <p:tags r:id="rId1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9F604C"/>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9"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26</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1024721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58</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88</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126</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139</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28399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158596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15</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40511644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 xmlns:a16="http://schemas.microsoft.com/office/drawing/2014/main"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 xmlns:a16="http://schemas.microsoft.com/office/drawing/2014/main"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 xmlns:a16="http://schemas.microsoft.com/office/drawing/2014/main"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 xmlns:a16="http://schemas.microsoft.com/office/drawing/2014/main"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 xmlns:a16="http://schemas.microsoft.com/office/drawing/2014/main"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 xmlns:a16="http://schemas.microsoft.com/office/drawing/2014/main"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12304;&#20363;2.13&#12305;%20&#27714;&#20004;&#20010;&#30697;&#38453;&#30340;&#20056;&#31215;.txt" TargetMode="Externa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12304;&#20363;2.14&#12305;%20&#25171;&#21360;&#26472;&#36745;&#19977;&#35282;&#24418;.txt" TargetMode="Externa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12304;&#20363;2.15&#12305;.txt"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12304;&#20363;2.16&#12305;%20&#25169;&#20811;&#29260;&#28216;&#25103;.txt"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34.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12304;&#20363;2.17&#12305;%20&#36890;&#36807;&#26500;&#36896;&#20989;&#25968;&#32473;&#21482;&#35835;&#23383;&#27573;&#36171;&#20540;.txt" TargetMode="Externa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12304;&#20363;2.18&#12305;%20&#26500;&#36896;&#20989;&#25968;&#21021;&#22987;&#21270;.txt" TargetMode="Externa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hyperlink" Target="&#12304;&#20363;2.19&#12305;%20&#28436;&#31034;&#26512;&#26500;&#20989;&#25968;&#30340;&#35843;&#29992;&#27425;&#24207;.txt" TargetMode="Externa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12304;&#20363;2.1&#12305;%20&#32534;&#20889;&#31243;&#24207;.txt" TargetMode="Externa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12304;&#20363;2.21&#12305;%20&#28436;&#31034;&#24403;Sort&#26041;&#27861;&#20256;&#36882;&#20540;&#21442;&#25968;.txt" TargetMode="Externa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hyperlink" Target="&#12304;&#20363;2.22&#12305;%20&#28436;&#31034;&#24403;&#26041;&#27861;&#20256;&#36882;&#19968;&#20010;&#24341;&#29992;&#23545;&#35937;.txt"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12304;&#20363;2.23&#12305;%20&#23558;&#12304;&#20363;2.21&#12305;&#31243;&#24207;&#20013;Sort&#26041;&#27861;.txt" TargetMode="Externa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12304;&#20363;2.24&#12305;%20&#27714;&#19968;&#20010;&#25968;&#32452;.txt" TargetMode="Externa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hyperlink" Target="&#12304;&#20363;2.25&#12305;%20&#23450;&#20041;&#20004;&#20010;&#26041;&#27861;%20Swap1%20&#21644;%20Swap2.tx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12304;&#20363;2.26&#12305;%20&#28436;&#31034;Myclass&#31867;&#20013;&#30340;&#26041;&#27861;.txt" TargetMode="Externa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12304;&#20363;2.27&#12305;%20&#19968;&#20010;&#31616;&#21333;&#30340;&#21830;&#21697;&#38144;&#21806;&#31649;&#29702;&#31243;&#24207;.txt" TargetMode="Externa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4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12304;&#20363;2.28&#12305;%20&#25509;&#21475;&#28436;&#31034;.txt" TargetMode="Externa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12304;&#20363;2.29&#12305;%20&#26174;&#24335;&#25509;&#21475;&#35843;&#29992;.txt"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12304;&#20363;2.2&#12305;%20&#32534;&#20889;&#31243;&#24207;.txt"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12304;&#20363;2.3&#12305;%20&#32534;&#20889;&#31243;&#24207;.txt"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image" Target="../media/image20.wmf"/></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4.png"/><Relationship Id="rId4" Type="http://schemas.openxmlformats.org/officeDocument/2006/relationships/image" Target="../media/image20.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12304;&#20363;2.8&#12305;%20&#27714;1&#65374;100&#20043;&#38388;&#30340;&#25152;&#26377;&#32032;&#25968;.txt"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hyperlink" Target="&#12304;&#20363;2.9&#12305;.txt" TargetMode="Externa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12304;&#20363;2.11&#12305;%20&#32553;&#20889;&#35838;&#31243;&#34920;&#26597;&#35810;&#31243;&#24207;.txt" TargetMode="Externa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12304;&#20363;2.12&#12305;%20&#23450;&#20041;&#19968;&#20010;&#25968;&#32452;.txt" TargetMode="Externa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148507" y="3543234"/>
            <a:ext cx="2988319" cy="584775"/>
          </a:xfrm>
          <a:prstGeom prst="rect">
            <a:avLst/>
          </a:prstGeom>
          <a:noFill/>
        </p:spPr>
        <p:txBody>
          <a:bodyPr wrap="none" rtlCol="0">
            <a:spAutoFit/>
          </a:bodyPr>
          <a:lstStyle/>
          <a:p>
            <a:r>
              <a:rPr lang="en-US" altLang="zh-CN" sz="3200" b="1" dirty="0" smtClean="0"/>
              <a:t>——</a:t>
            </a:r>
            <a:r>
              <a:rPr lang="zh-CN" altLang="zh-CN" sz="3200" b="1" dirty="0"/>
              <a:t>数 据 类 型</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smtClean="0"/>
              <a:t>两</a:t>
            </a:r>
            <a:r>
              <a:rPr lang="en-US" altLang="zh-CN" sz="2800" b="1" dirty="0" smtClean="0"/>
              <a:t> </a:t>
            </a:r>
            <a:r>
              <a:rPr lang="zh-CN" altLang="zh-CN" sz="2800" b="1" dirty="0" smtClean="0"/>
              <a:t>者</a:t>
            </a:r>
            <a:r>
              <a:rPr lang="en-US" altLang="zh-CN" sz="2800" b="1" dirty="0" smtClean="0"/>
              <a:t> </a:t>
            </a:r>
            <a:r>
              <a:rPr lang="zh-CN" altLang="zh-CN" sz="2800" b="1" dirty="0" smtClean="0"/>
              <a:t>关</a:t>
            </a:r>
            <a:r>
              <a:rPr lang="en-US" altLang="zh-CN" sz="2800" b="1" dirty="0" smtClean="0"/>
              <a:t> </a:t>
            </a:r>
            <a:r>
              <a:rPr lang="zh-CN" altLang="zh-CN" sz="2800" b="1" dirty="0" smtClean="0"/>
              <a:t>系</a:t>
            </a:r>
            <a:endParaRPr lang="zh-CN" altLang="zh-CN" sz="2800" b="1" dirty="0"/>
          </a:p>
        </p:txBody>
      </p:sp>
      <p:sp>
        <p:nvSpPr>
          <p:cNvPr id="2" name="矩形 1"/>
          <p:cNvSpPr/>
          <p:nvPr/>
        </p:nvSpPr>
        <p:spPr>
          <a:xfrm>
            <a:off x="4863657" y="4009878"/>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．装箱</a:t>
            </a:r>
          </a:p>
        </p:txBody>
      </p:sp>
      <p:sp>
        <p:nvSpPr>
          <p:cNvPr id="3" name="矩形 2"/>
          <p:cNvSpPr/>
          <p:nvPr/>
        </p:nvSpPr>
        <p:spPr>
          <a:xfrm>
            <a:off x="6263465" y="4009878"/>
            <a:ext cx="101021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．拆箱</a:t>
            </a:r>
          </a:p>
        </p:txBody>
      </p:sp>
    </p:spTree>
    <p:extLst>
      <p:ext uri="{BB962C8B-B14F-4D97-AF65-F5344CB8AC3E}">
        <p14:creationId xmlns:p14="http://schemas.microsoft.com/office/powerpoint/2010/main" val="310027905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22094" y="1170983"/>
            <a:ext cx="1467068" cy="369332"/>
          </a:xfrm>
          <a:prstGeom prst="rect">
            <a:avLst/>
          </a:prstGeom>
        </p:spPr>
        <p:txBody>
          <a:bodyPr wrap="none">
            <a:spAutoFit/>
          </a:bodyPr>
          <a:lstStyle/>
          <a:p>
            <a:r>
              <a:rPr lang="zh-CN" altLang="zh-CN" b="1" dirty="0"/>
              <a:t>语法形式</a:t>
            </a:r>
            <a:r>
              <a:rPr lang="en-US" altLang="zh-CN" b="1" dirty="0"/>
              <a:t>4</a:t>
            </a:r>
            <a:r>
              <a:rPr lang="zh-CN" altLang="zh-CN" b="1" dirty="0"/>
              <a:t>：</a:t>
            </a:r>
          </a:p>
        </p:txBody>
      </p:sp>
      <p:sp>
        <p:nvSpPr>
          <p:cNvPr id="4" name="TextBox 3"/>
          <p:cNvSpPr txBox="1"/>
          <p:nvPr/>
        </p:nvSpPr>
        <p:spPr>
          <a:xfrm>
            <a:off x="1322094" y="1593480"/>
            <a:ext cx="9664995" cy="1021556"/>
          </a:xfrm>
          <a:prstGeom prst="roundRect">
            <a:avLst>
              <a:gd name="adj" fmla="val 12504"/>
            </a:avLst>
          </a:prstGeom>
          <a:solidFill>
            <a:srgbClr val="EDD0D0"/>
          </a:solidFill>
        </p:spPr>
        <p:txBody>
          <a:bodyPr wrap="square" rtlCol="0">
            <a:spAutoFit/>
          </a:bodyPr>
          <a:lstStyle/>
          <a:p>
            <a:r>
              <a:rPr lang="en-US" altLang="zh-CN" dirty="0"/>
              <a:t>type [ , ] </a:t>
            </a:r>
            <a:r>
              <a:rPr lang="en-US" altLang="zh-CN" dirty="0" err="1"/>
              <a:t>arrayName</a:t>
            </a:r>
            <a:r>
              <a:rPr lang="en-US" altLang="zh-CN" dirty="0"/>
              <a:t> ;</a:t>
            </a:r>
            <a:endParaRPr lang="zh-CN" altLang="zh-CN" dirty="0"/>
          </a:p>
          <a:p>
            <a:r>
              <a:rPr lang="en-US" altLang="zh-CN" dirty="0" err="1"/>
              <a:t>arrayName</a:t>
            </a:r>
            <a:r>
              <a:rPr lang="en-US" altLang="zh-CN" dirty="0"/>
              <a:t> = new type [size1, size2] {{ val11, val12,</a:t>
            </a:r>
            <a:r>
              <a:rPr lang="zh-CN" altLang="zh-CN" dirty="0"/>
              <a:t>…</a:t>
            </a:r>
            <a:r>
              <a:rPr lang="en-US" altLang="zh-CN" dirty="0"/>
              <a:t>,val1n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a:t>
            </a:r>
            <a:r>
              <a:rPr lang="en-US" altLang="zh-CN" dirty="0" smtClean="0"/>
              <a:t>{ </a:t>
            </a:r>
            <a:r>
              <a:rPr lang="en-US" altLang="zh-CN" dirty="0"/>
              <a:t>valm1, valm2,</a:t>
            </a:r>
            <a:r>
              <a:rPr lang="zh-CN" altLang="zh-CN" dirty="0"/>
              <a:t>…</a:t>
            </a:r>
            <a:r>
              <a:rPr lang="en-US" altLang="zh-CN" dirty="0"/>
              <a:t>,</a:t>
            </a:r>
            <a:r>
              <a:rPr lang="en-US" altLang="zh-CN" dirty="0" err="1"/>
              <a:t>valmn</a:t>
            </a:r>
            <a:r>
              <a:rPr lang="en-US" altLang="zh-CN" dirty="0"/>
              <a:t> </a:t>
            </a:r>
            <a:r>
              <a:rPr lang="en-US" altLang="zh-CN" dirty="0" smtClean="0"/>
              <a:t>}};</a:t>
            </a:r>
            <a:endParaRPr lang="zh-CN" altLang="zh-CN" dirty="0"/>
          </a:p>
        </p:txBody>
      </p:sp>
      <p:sp>
        <p:nvSpPr>
          <p:cNvPr id="5" name="矩形 4"/>
          <p:cNvSpPr/>
          <p:nvPr/>
        </p:nvSpPr>
        <p:spPr>
          <a:xfrm>
            <a:off x="1258296" y="2657568"/>
            <a:ext cx="9884622" cy="646331"/>
          </a:xfrm>
          <a:prstGeom prst="rect">
            <a:avLst/>
          </a:prstGeom>
        </p:spPr>
        <p:txBody>
          <a:bodyPr wrap="square">
            <a:spAutoFit/>
          </a:bodyPr>
          <a:lstStyle/>
          <a:p>
            <a:r>
              <a:rPr lang="zh-CN" altLang="zh-CN" dirty="0"/>
              <a:t>把声明与初始化分开在不同的语句中时，</a:t>
            </a:r>
            <a:r>
              <a:rPr lang="en-US" altLang="zh-CN" dirty="0"/>
              <a:t>size1</a:t>
            </a:r>
            <a:r>
              <a:rPr lang="zh-CN" altLang="zh-CN" dirty="0"/>
              <a:t>、</a:t>
            </a:r>
            <a:r>
              <a:rPr lang="en-US" altLang="zh-CN" dirty="0"/>
              <a:t>size2</a:t>
            </a:r>
            <a:r>
              <a:rPr lang="zh-CN" altLang="zh-CN" dirty="0"/>
              <a:t>同样可以省略，但也可以是变量。</a:t>
            </a:r>
          </a:p>
          <a:p>
            <a:r>
              <a:rPr lang="zh-CN" altLang="zh-CN" dirty="0"/>
              <a:t>例如，以下数组初始化实例都是等同的：</a:t>
            </a:r>
          </a:p>
        </p:txBody>
      </p:sp>
      <p:sp>
        <p:nvSpPr>
          <p:cNvPr id="6" name="TextBox 5"/>
          <p:cNvSpPr txBox="1"/>
          <p:nvPr/>
        </p:nvSpPr>
        <p:spPr>
          <a:xfrm>
            <a:off x="1322094" y="3311608"/>
            <a:ext cx="9664995" cy="1634490"/>
          </a:xfrm>
          <a:prstGeom prst="roundRect">
            <a:avLst>
              <a:gd name="adj" fmla="val 7560"/>
            </a:avLst>
          </a:prstGeom>
          <a:solidFill>
            <a:srgbClr val="EDD0D0"/>
          </a:solidFill>
        </p:spPr>
        <p:txBody>
          <a:bodyPr wrap="square" rtlCol="0">
            <a:spAutoFit/>
          </a:bodyPr>
          <a:lstStyle/>
          <a:p>
            <a:r>
              <a:rPr lang="en-US" altLang="zh-CN" dirty="0" err="1"/>
              <a:t>int</a:t>
            </a:r>
            <a:r>
              <a:rPr lang="en-US" altLang="zh-CN" dirty="0"/>
              <a:t> [, ] a = new </a:t>
            </a:r>
            <a:r>
              <a:rPr lang="en-US" altLang="zh-CN" dirty="0" err="1"/>
              <a:t>int</a:t>
            </a:r>
            <a:r>
              <a:rPr lang="en-US" altLang="zh-CN" dirty="0"/>
              <a:t> [3,4] {{0, 1, 2, 3}, {4, 5, 6, 7}, {8, 9, 10, 11} };</a:t>
            </a:r>
            <a:endParaRPr lang="zh-CN" altLang="zh-CN" dirty="0"/>
          </a:p>
          <a:p>
            <a:r>
              <a:rPr lang="en-US" altLang="zh-CN" dirty="0" err="1"/>
              <a:t>int</a:t>
            </a:r>
            <a:r>
              <a:rPr lang="en-US" altLang="zh-CN" dirty="0"/>
              <a:t> [, ] a = new </a:t>
            </a:r>
            <a:r>
              <a:rPr lang="en-US" altLang="zh-CN" dirty="0" err="1"/>
              <a:t>int</a:t>
            </a:r>
            <a:r>
              <a:rPr lang="en-US" altLang="zh-CN" dirty="0"/>
              <a:t> [, ] {{0, 1, 2, 3}, {4, 5, 6, 7}, {8, 9, 10, 11} };</a:t>
            </a:r>
            <a:endParaRPr lang="zh-CN" altLang="zh-CN" dirty="0"/>
          </a:p>
          <a:p>
            <a:r>
              <a:rPr lang="en-US" altLang="zh-CN" dirty="0" err="1"/>
              <a:t>int</a:t>
            </a:r>
            <a:r>
              <a:rPr lang="en-US" altLang="zh-CN" dirty="0"/>
              <a:t> [, ] a = {{0, 1, 2, 3}, {4, 5, 6, 7}, {8, 9, 10, 11} };</a:t>
            </a:r>
            <a:endParaRPr lang="zh-CN" altLang="zh-CN" dirty="0"/>
          </a:p>
          <a:p>
            <a:r>
              <a:rPr lang="en-US" altLang="zh-CN" dirty="0" err="1"/>
              <a:t>int</a:t>
            </a:r>
            <a:r>
              <a:rPr lang="en-US" altLang="zh-CN" dirty="0"/>
              <a:t> [ ] a ;</a:t>
            </a:r>
            <a:endParaRPr lang="zh-CN" altLang="zh-CN" dirty="0"/>
          </a:p>
          <a:p>
            <a:r>
              <a:rPr lang="en-US" altLang="zh-CN" dirty="0"/>
              <a:t>a = new </a:t>
            </a:r>
            <a:r>
              <a:rPr lang="en-US" altLang="zh-CN" dirty="0" err="1"/>
              <a:t>int</a:t>
            </a:r>
            <a:r>
              <a:rPr lang="en-US" altLang="zh-CN" dirty="0"/>
              <a:t> [3, 4] {{0, 1, 2, 3}, {4, 5, 6, 7}, {8, 9, 10, 11} </a:t>
            </a:r>
            <a:r>
              <a:rPr lang="en-US" altLang="zh-CN" dirty="0" smtClean="0"/>
              <a:t>};</a:t>
            </a:r>
            <a:endParaRPr lang="zh-CN" altLang="zh-CN" dirty="0"/>
          </a:p>
        </p:txBody>
      </p:sp>
    </p:spTree>
    <p:extLst>
      <p:ext uri="{BB962C8B-B14F-4D97-AF65-F5344CB8AC3E}">
        <p14:creationId xmlns:p14="http://schemas.microsoft.com/office/powerpoint/2010/main" val="1902101051"/>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．多值数组的引用</a:t>
            </a:r>
          </a:p>
        </p:txBody>
      </p:sp>
      <p:sp>
        <p:nvSpPr>
          <p:cNvPr id="3" name="矩形 2"/>
          <p:cNvSpPr/>
          <p:nvPr/>
        </p:nvSpPr>
        <p:spPr>
          <a:xfrm>
            <a:off x="1272287" y="1287944"/>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83670" y="1698402"/>
            <a:ext cx="9557231"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1, </a:t>
            </a:r>
            <a:r>
              <a:rPr lang="zh-CN" altLang="zh-CN" dirty="0"/>
              <a:t>下标</a:t>
            </a:r>
            <a:r>
              <a:rPr lang="en-US" altLang="zh-CN" dirty="0"/>
              <a:t>2,… ,</a:t>
            </a:r>
            <a:r>
              <a:rPr lang="zh-CN" altLang="zh-CN" dirty="0"/>
              <a:t>下标</a:t>
            </a:r>
            <a:r>
              <a:rPr lang="en-US" altLang="zh-CN" dirty="0"/>
              <a:t>n]</a:t>
            </a:r>
            <a:endParaRPr lang="zh-CN" altLang="zh-CN" dirty="0"/>
          </a:p>
        </p:txBody>
      </p:sp>
      <p:sp>
        <p:nvSpPr>
          <p:cNvPr id="5" name="TextBox 4"/>
          <p:cNvSpPr txBox="1"/>
          <p:nvPr/>
        </p:nvSpPr>
        <p:spPr>
          <a:xfrm>
            <a:off x="744276" y="2200938"/>
            <a:ext cx="10388009" cy="1285032"/>
          </a:xfrm>
          <a:prstGeom prst="rect">
            <a:avLst/>
          </a:prstGeom>
          <a:noFill/>
        </p:spPr>
        <p:txBody>
          <a:bodyPr wrap="square" rtlCol="0">
            <a:spAutoFit/>
          </a:bodyPr>
          <a:lstStyle/>
          <a:p>
            <a:pPr indent="446088">
              <a:lnSpc>
                <a:spcPct val="150000"/>
              </a:lnSpc>
            </a:pPr>
            <a:r>
              <a:rPr lang="zh-CN" altLang="zh-CN" dirty="0">
                <a:hlinkClick r:id="rId2" action="ppaction://hlinkfile"/>
              </a:rPr>
              <a:t>【例</a:t>
            </a:r>
            <a:r>
              <a:rPr lang="en-US" altLang="zh-CN" b="1" dirty="0">
                <a:hlinkClick r:id="rId2" action="ppaction://hlinkfile"/>
              </a:rPr>
              <a:t>2.13</a:t>
            </a:r>
            <a:r>
              <a:rPr lang="zh-CN" altLang="zh-CN" dirty="0">
                <a:hlinkClick r:id="rId2" action="ppaction://hlinkfile"/>
              </a:rPr>
              <a:t>】 求两个矩阵的乘积</a:t>
            </a:r>
            <a:r>
              <a:rPr lang="zh-CN" altLang="zh-CN" dirty="0"/>
              <a:t>。假定一个矩阵</a:t>
            </a:r>
            <a:r>
              <a:rPr lang="en-US" altLang="zh-CN" i="1" dirty="0"/>
              <a:t>A</a:t>
            </a:r>
            <a:r>
              <a:rPr lang="zh-CN" altLang="zh-CN" dirty="0"/>
              <a:t>为</a:t>
            </a:r>
            <a:r>
              <a:rPr lang="en-US" altLang="zh-CN" dirty="0"/>
              <a:t>3</a:t>
            </a:r>
            <a:r>
              <a:rPr lang="zh-CN" altLang="zh-CN" dirty="0"/>
              <a:t>行</a:t>
            </a:r>
            <a:r>
              <a:rPr lang="en-US" altLang="zh-CN" dirty="0"/>
              <a:t>4</a:t>
            </a:r>
            <a:r>
              <a:rPr lang="zh-CN" altLang="zh-CN" dirty="0"/>
              <a:t>列，另一个矩阵</a:t>
            </a:r>
            <a:r>
              <a:rPr lang="en-US" altLang="zh-CN" i="1" dirty="0"/>
              <a:t>B</a:t>
            </a:r>
            <a:r>
              <a:rPr lang="zh-CN" altLang="zh-CN" dirty="0"/>
              <a:t>为</a:t>
            </a:r>
            <a:r>
              <a:rPr lang="en-US" altLang="zh-CN" dirty="0"/>
              <a:t>4</a:t>
            </a:r>
            <a:r>
              <a:rPr lang="zh-CN" altLang="zh-CN" dirty="0"/>
              <a:t>行</a:t>
            </a:r>
            <a:r>
              <a:rPr lang="en-US" altLang="zh-CN" dirty="0"/>
              <a:t>3</a:t>
            </a:r>
            <a:r>
              <a:rPr lang="zh-CN" altLang="zh-CN" dirty="0"/>
              <a:t>列，根据矩阵乘法的规则，其乘积</a:t>
            </a:r>
            <a:r>
              <a:rPr lang="en-US" altLang="zh-CN" i="1" dirty="0"/>
              <a:t>C</a:t>
            </a:r>
            <a:r>
              <a:rPr lang="zh-CN" altLang="zh-CN" dirty="0"/>
              <a:t>为一个</a:t>
            </a:r>
            <a:r>
              <a:rPr lang="en-US" altLang="zh-CN" dirty="0"/>
              <a:t>3</a:t>
            </a:r>
            <a:r>
              <a:rPr lang="zh-CN" altLang="zh-CN" dirty="0"/>
              <a:t>行</a:t>
            </a:r>
            <a:r>
              <a:rPr lang="en-US" altLang="zh-CN" dirty="0"/>
              <a:t>3</a:t>
            </a:r>
            <a:r>
              <a:rPr lang="zh-CN" altLang="zh-CN" dirty="0"/>
              <a:t>列的矩阵</a:t>
            </a:r>
            <a:r>
              <a:rPr lang="zh-CN" altLang="zh-CN" dirty="0" smtClean="0"/>
              <a:t>。</a:t>
            </a:r>
            <a:endParaRPr lang="en-US" altLang="zh-CN" dirty="0" smtClean="0"/>
          </a:p>
          <a:p>
            <a:pPr indent="446088">
              <a:lnSpc>
                <a:spcPct val="150000"/>
              </a:lnSpc>
            </a:pPr>
            <a:r>
              <a:rPr lang="zh-CN" altLang="zh-CN" dirty="0"/>
              <a:t>运行程序，结果如图</a:t>
            </a:r>
            <a:r>
              <a:rPr lang="en-US" altLang="zh-CN" dirty="0"/>
              <a:t>2.22</a:t>
            </a:r>
            <a:r>
              <a:rPr lang="zh-CN" altLang="zh-CN" dirty="0"/>
              <a:t>所</a:t>
            </a:r>
            <a:r>
              <a:rPr lang="zh-CN" altLang="zh-CN" dirty="0" smtClean="0"/>
              <a:t>示</a:t>
            </a:r>
            <a:r>
              <a:rPr lang="zh-CN" altLang="en-US" dirty="0" smtClean="0"/>
              <a:t>。</a:t>
            </a:r>
            <a:endParaRPr lang="zh-CN" altLang="zh-CN" dirty="0"/>
          </a:p>
        </p:txBody>
      </p:sp>
      <p:pic>
        <p:nvPicPr>
          <p:cNvPr id="53250" name="图片 50"/>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3428667" y="3588636"/>
            <a:ext cx="2121528" cy="10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68861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不规则数组</a:t>
            </a:r>
          </a:p>
        </p:txBody>
      </p:sp>
      <p:sp>
        <p:nvSpPr>
          <p:cNvPr id="2" name="矩形 1"/>
          <p:cNvSpPr/>
          <p:nvPr/>
        </p:nvSpPr>
        <p:spPr>
          <a:xfrm>
            <a:off x="3876964" y="3980259"/>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．声明</a:t>
            </a:r>
          </a:p>
        </p:txBody>
      </p:sp>
      <p:sp>
        <p:nvSpPr>
          <p:cNvPr id="3" name="矩形 2"/>
          <p:cNvSpPr/>
          <p:nvPr/>
        </p:nvSpPr>
        <p:spPr>
          <a:xfrm>
            <a:off x="5099323" y="3981910"/>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．初始化</a:t>
            </a:r>
          </a:p>
        </p:txBody>
      </p:sp>
      <p:sp>
        <p:nvSpPr>
          <p:cNvPr id="4" name="矩形 3"/>
          <p:cNvSpPr/>
          <p:nvPr/>
        </p:nvSpPr>
        <p:spPr>
          <a:xfrm>
            <a:off x="6600386" y="3988367"/>
            <a:ext cx="2404826"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．不规则数组的引用</a:t>
            </a:r>
          </a:p>
        </p:txBody>
      </p:sp>
    </p:spTree>
    <p:extLst>
      <p:ext uri="{BB962C8B-B14F-4D97-AF65-F5344CB8AC3E}">
        <p14:creationId xmlns:p14="http://schemas.microsoft.com/office/powerpoint/2010/main" val="211734183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251098" y="1160077"/>
            <a:ext cx="6096000" cy="646331"/>
          </a:xfrm>
          <a:prstGeom prst="rect">
            <a:avLst/>
          </a:prstGeom>
        </p:spPr>
        <p:txBody>
          <a:bodyPr>
            <a:spAutoFit/>
          </a:bodyPr>
          <a:lstStyle/>
          <a:p>
            <a:r>
              <a:rPr lang="zh-CN" altLang="zh-CN" b="1" dirty="0"/>
              <a:t>（</a:t>
            </a:r>
            <a:r>
              <a:rPr lang="en-US" altLang="zh-CN" b="1" dirty="0"/>
              <a:t>1</a:t>
            </a:r>
            <a:r>
              <a:rPr lang="zh-CN" altLang="zh-CN" b="1" dirty="0"/>
              <a:t>）不规则数组的声明</a:t>
            </a:r>
          </a:p>
          <a:p>
            <a:r>
              <a:rPr lang="zh-CN" altLang="zh-CN" dirty="0"/>
              <a:t>语法形式：</a:t>
            </a:r>
          </a:p>
        </p:txBody>
      </p:sp>
      <p:sp>
        <p:nvSpPr>
          <p:cNvPr id="4" name="圆角矩形 3"/>
          <p:cNvSpPr/>
          <p:nvPr/>
        </p:nvSpPr>
        <p:spPr>
          <a:xfrm>
            <a:off x="1395465" y="1806408"/>
            <a:ext cx="9630498" cy="408623"/>
          </a:xfrm>
          <a:prstGeom prst="roundRect">
            <a:avLst/>
          </a:prstGeom>
          <a:solidFill>
            <a:srgbClr val="EDD0D0"/>
          </a:solidFill>
        </p:spPr>
        <p:txBody>
          <a:bodyPr wrap="square">
            <a:spAutoFit/>
          </a:bodyPr>
          <a:lstStyle/>
          <a:p>
            <a:r>
              <a:rPr lang="en-US" altLang="zh-CN" dirty="0"/>
              <a:t>type [ ] [ ] [ ] </a:t>
            </a:r>
            <a:r>
              <a:rPr lang="en-US" altLang="zh-CN" dirty="0" err="1"/>
              <a:t>arrayName</a:t>
            </a:r>
            <a:r>
              <a:rPr lang="en-US" altLang="zh-CN" dirty="0"/>
              <a:t> ;</a:t>
            </a:r>
            <a:endParaRPr lang="zh-CN" altLang="zh-CN" dirty="0"/>
          </a:p>
        </p:txBody>
      </p:sp>
      <p:sp>
        <p:nvSpPr>
          <p:cNvPr id="5" name="矩形 4"/>
          <p:cNvSpPr/>
          <p:nvPr/>
        </p:nvSpPr>
        <p:spPr>
          <a:xfrm>
            <a:off x="1251098" y="2215031"/>
            <a:ext cx="6096000" cy="646331"/>
          </a:xfrm>
          <a:prstGeom prst="rect">
            <a:avLst/>
          </a:prstGeom>
        </p:spPr>
        <p:txBody>
          <a:bodyPr>
            <a:spAutoFit/>
          </a:bodyPr>
          <a:lstStyle/>
          <a:p>
            <a:r>
              <a:rPr lang="zh-CN" altLang="zh-CN" dirty="0"/>
              <a:t>“</a:t>
            </a:r>
            <a:r>
              <a:rPr lang="en-US" altLang="zh-CN" dirty="0"/>
              <a:t>[ ]</a:t>
            </a:r>
            <a:r>
              <a:rPr lang="zh-CN" altLang="zh-CN" dirty="0"/>
              <a:t>”的个数与数组的维数相关。</a:t>
            </a:r>
          </a:p>
          <a:p>
            <a:r>
              <a:rPr lang="zh-CN" altLang="zh-CN" dirty="0"/>
              <a:t>例如：</a:t>
            </a:r>
          </a:p>
        </p:txBody>
      </p:sp>
      <p:sp>
        <p:nvSpPr>
          <p:cNvPr id="6" name="圆角矩形 5"/>
          <p:cNvSpPr/>
          <p:nvPr/>
        </p:nvSpPr>
        <p:spPr>
          <a:xfrm>
            <a:off x="1395465" y="2861362"/>
            <a:ext cx="9630498" cy="408623"/>
          </a:xfrm>
          <a:prstGeom prst="roundRect">
            <a:avLst/>
          </a:prstGeom>
          <a:solidFill>
            <a:srgbClr val="EDD0D0"/>
          </a:solidFill>
        </p:spPr>
        <p:txBody>
          <a:bodyPr wrap="square">
            <a:spAutoFit/>
          </a:bodyPr>
          <a:lstStyle/>
          <a:p>
            <a:r>
              <a:rPr lang="en-US" altLang="zh-CN" dirty="0" err="1"/>
              <a:t>int</a:t>
            </a:r>
            <a:r>
              <a:rPr lang="en-US" altLang="zh-CN" dirty="0"/>
              <a:t> [ ] [ ] jagged ;     			</a:t>
            </a:r>
            <a:r>
              <a:rPr lang="en-US" altLang="zh-CN" dirty="0" smtClean="0"/>
              <a:t>// </a:t>
            </a:r>
            <a:r>
              <a:rPr lang="en-US" altLang="zh-CN" dirty="0"/>
              <a:t>jagged</a:t>
            </a:r>
            <a:r>
              <a:rPr lang="zh-CN" altLang="zh-CN" dirty="0"/>
              <a:t>是一个</a:t>
            </a:r>
            <a:r>
              <a:rPr lang="en-US" altLang="zh-CN" dirty="0" err="1"/>
              <a:t>int</a:t>
            </a:r>
            <a:r>
              <a:rPr lang="zh-CN" altLang="zh-CN" dirty="0"/>
              <a:t>类型的二维不规则数组</a:t>
            </a:r>
          </a:p>
        </p:txBody>
      </p:sp>
      <p:sp>
        <p:nvSpPr>
          <p:cNvPr id="7" name="矩形 6"/>
          <p:cNvSpPr/>
          <p:nvPr/>
        </p:nvSpPr>
        <p:spPr>
          <a:xfrm>
            <a:off x="1251098" y="3312517"/>
            <a:ext cx="6096000" cy="646331"/>
          </a:xfrm>
          <a:prstGeom prst="rect">
            <a:avLst/>
          </a:prstGeom>
        </p:spPr>
        <p:txBody>
          <a:bodyPr>
            <a:spAutoFit/>
          </a:bodyPr>
          <a:lstStyle/>
          <a:p>
            <a:r>
              <a:rPr lang="zh-CN" altLang="zh-CN" b="1" dirty="0"/>
              <a:t>（</a:t>
            </a:r>
            <a:r>
              <a:rPr lang="en-US" altLang="zh-CN" b="1" dirty="0"/>
              <a:t>2</a:t>
            </a:r>
            <a:r>
              <a:rPr lang="zh-CN" altLang="zh-CN" b="1" dirty="0"/>
              <a:t>）创建数组对象</a:t>
            </a:r>
          </a:p>
          <a:p>
            <a:r>
              <a:rPr lang="zh-CN" altLang="zh-CN" dirty="0"/>
              <a:t>以二维不规则数组为例：</a:t>
            </a:r>
          </a:p>
        </p:txBody>
      </p:sp>
      <p:sp>
        <p:nvSpPr>
          <p:cNvPr id="8" name="TextBox 7"/>
          <p:cNvSpPr txBox="1"/>
          <p:nvPr/>
        </p:nvSpPr>
        <p:spPr>
          <a:xfrm>
            <a:off x="1395465" y="3997840"/>
            <a:ext cx="9630498" cy="1634490"/>
          </a:xfrm>
          <a:prstGeom prst="roundRect">
            <a:avLst>
              <a:gd name="adj" fmla="val 10162"/>
            </a:avLst>
          </a:prstGeom>
          <a:solidFill>
            <a:srgbClr val="EDD0D0"/>
          </a:solidFill>
        </p:spPr>
        <p:txBody>
          <a:bodyPr wrap="square" rtlCol="0">
            <a:spAutoFit/>
          </a:bodyPr>
          <a:lstStyle/>
          <a:p>
            <a:r>
              <a:rPr lang="en-US" altLang="zh-CN" dirty="0" err="1"/>
              <a:t>int</a:t>
            </a:r>
            <a:r>
              <a:rPr lang="en-US" altLang="zh-CN" dirty="0"/>
              <a:t> [ ] [ ] jagged;</a:t>
            </a:r>
            <a:endParaRPr lang="zh-CN" altLang="zh-CN" dirty="0"/>
          </a:p>
          <a:p>
            <a:r>
              <a:rPr lang="en-US" altLang="zh-CN" dirty="0"/>
              <a:t>jagged = new </a:t>
            </a:r>
            <a:r>
              <a:rPr lang="en-US" altLang="zh-CN" dirty="0" err="1"/>
              <a:t>int</a:t>
            </a:r>
            <a:r>
              <a:rPr lang="en-US" altLang="zh-CN" dirty="0"/>
              <a:t> [3][ ];</a:t>
            </a:r>
            <a:endParaRPr lang="zh-CN" altLang="zh-CN" dirty="0"/>
          </a:p>
          <a:p>
            <a:r>
              <a:rPr lang="en-US" altLang="zh-CN" dirty="0"/>
              <a:t>jagged[0] = new </a:t>
            </a:r>
            <a:r>
              <a:rPr lang="en-US" altLang="zh-CN" dirty="0" err="1"/>
              <a:t>int</a:t>
            </a:r>
            <a:r>
              <a:rPr lang="en-US" altLang="zh-CN" dirty="0"/>
              <a:t> [4];</a:t>
            </a:r>
            <a:endParaRPr lang="zh-CN" altLang="zh-CN" dirty="0"/>
          </a:p>
          <a:p>
            <a:r>
              <a:rPr lang="en-US" altLang="zh-CN" dirty="0"/>
              <a:t>jagged[1] = new </a:t>
            </a:r>
            <a:r>
              <a:rPr lang="en-US" altLang="zh-CN" dirty="0" err="1"/>
              <a:t>int</a:t>
            </a:r>
            <a:r>
              <a:rPr lang="en-US" altLang="zh-CN" dirty="0"/>
              <a:t> [2];</a:t>
            </a:r>
            <a:endParaRPr lang="zh-CN" altLang="zh-CN" dirty="0"/>
          </a:p>
          <a:p>
            <a:r>
              <a:rPr lang="en-US" altLang="zh-CN" dirty="0"/>
              <a:t>jagged[2] = new </a:t>
            </a:r>
            <a:r>
              <a:rPr lang="en-US" altLang="zh-CN" dirty="0" err="1"/>
              <a:t>int</a:t>
            </a:r>
            <a:r>
              <a:rPr lang="en-US" altLang="zh-CN" dirty="0"/>
              <a:t> [6</a:t>
            </a:r>
            <a:r>
              <a:rPr lang="en-US" altLang="zh-CN" dirty="0" smtClean="0"/>
              <a:t>];</a:t>
            </a:r>
            <a:endParaRPr lang="zh-CN" altLang="zh-CN" dirty="0"/>
          </a:p>
        </p:txBody>
      </p:sp>
      <p:grpSp>
        <p:nvGrpSpPr>
          <p:cNvPr id="9" name="Group 2"/>
          <p:cNvGrpSpPr>
            <a:grpSpLocks/>
          </p:cNvGrpSpPr>
          <p:nvPr/>
        </p:nvGrpSpPr>
        <p:grpSpPr bwMode="auto">
          <a:xfrm>
            <a:off x="4777238" y="4348547"/>
            <a:ext cx="3112120" cy="1103203"/>
            <a:chOff x="5760" y="1752"/>
            <a:chExt cx="3240" cy="936"/>
          </a:xfrm>
        </p:grpSpPr>
        <p:grpSp>
          <p:nvGrpSpPr>
            <p:cNvPr id="10" name="Group 3"/>
            <p:cNvGrpSpPr>
              <a:grpSpLocks/>
            </p:cNvGrpSpPr>
            <p:nvPr/>
          </p:nvGrpSpPr>
          <p:grpSpPr bwMode="auto">
            <a:xfrm>
              <a:off x="5760" y="1752"/>
              <a:ext cx="3240" cy="936"/>
              <a:chOff x="5940" y="1440"/>
              <a:chExt cx="3240" cy="936"/>
            </a:xfrm>
          </p:grpSpPr>
          <p:sp>
            <p:nvSpPr>
              <p:cNvPr id="12" name="Rectangle 4"/>
              <p:cNvSpPr>
                <a:spLocks noChangeArrowheads="1"/>
              </p:cNvSpPr>
              <p:nvPr/>
            </p:nvSpPr>
            <p:spPr bwMode="auto">
              <a:xfrm>
                <a:off x="5940" y="1440"/>
                <a:ext cx="216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Line 5"/>
              <p:cNvSpPr>
                <a:spLocks noChangeShapeType="1"/>
              </p:cNvSpPr>
              <p:nvPr/>
            </p:nvSpPr>
            <p:spPr bwMode="auto">
              <a:xfrm>
                <a:off x="648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6"/>
              <p:cNvSpPr>
                <a:spLocks noChangeShapeType="1"/>
              </p:cNvSpPr>
              <p:nvPr/>
            </p:nvSpPr>
            <p:spPr bwMode="auto">
              <a:xfrm>
                <a:off x="702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7"/>
              <p:cNvSpPr>
                <a:spLocks noChangeShapeType="1"/>
              </p:cNvSpPr>
              <p:nvPr/>
            </p:nvSpPr>
            <p:spPr bwMode="auto">
              <a:xfrm>
                <a:off x="756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8"/>
              <p:cNvSpPr>
                <a:spLocks noChangeArrowheads="1"/>
              </p:cNvSpPr>
              <p:nvPr/>
            </p:nvSpPr>
            <p:spPr bwMode="auto">
              <a:xfrm>
                <a:off x="5940" y="1752"/>
                <a:ext cx="108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9"/>
              <p:cNvSpPr>
                <a:spLocks noChangeArrowheads="1"/>
              </p:cNvSpPr>
              <p:nvPr/>
            </p:nvSpPr>
            <p:spPr bwMode="auto">
              <a:xfrm>
                <a:off x="5940" y="2064"/>
                <a:ext cx="324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Line 10"/>
              <p:cNvSpPr>
                <a:spLocks noChangeShapeType="1"/>
              </p:cNvSpPr>
              <p:nvPr/>
            </p:nvSpPr>
            <p:spPr bwMode="auto">
              <a:xfrm>
                <a:off x="648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1"/>
              <p:cNvSpPr>
                <a:spLocks noChangeShapeType="1"/>
              </p:cNvSpPr>
              <p:nvPr/>
            </p:nvSpPr>
            <p:spPr bwMode="auto">
              <a:xfrm>
                <a:off x="702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2"/>
              <p:cNvSpPr>
                <a:spLocks noChangeShapeType="1"/>
              </p:cNvSpPr>
              <p:nvPr/>
            </p:nvSpPr>
            <p:spPr bwMode="auto">
              <a:xfrm>
                <a:off x="756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3"/>
              <p:cNvSpPr>
                <a:spLocks noChangeShapeType="1"/>
              </p:cNvSpPr>
              <p:nvPr/>
            </p:nvSpPr>
            <p:spPr bwMode="auto">
              <a:xfrm>
                <a:off x="810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4"/>
              <p:cNvSpPr>
                <a:spLocks noChangeShapeType="1"/>
              </p:cNvSpPr>
              <p:nvPr/>
            </p:nvSpPr>
            <p:spPr bwMode="auto">
              <a:xfrm>
                <a:off x="864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Line 15"/>
            <p:cNvSpPr>
              <a:spLocks noChangeShapeType="1"/>
            </p:cNvSpPr>
            <p:nvPr/>
          </p:nvSpPr>
          <p:spPr bwMode="auto">
            <a:xfrm>
              <a:off x="630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24" name="直接箭头连接符 23"/>
          <p:cNvCxnSpPr/>
          <p:nvPr/>
        </p:nvCxnSpPr>
        <p:spPr>
          <a:xfrm>
            <a:off x="3763926" y="4532414"/>
            <a:ext cx="1013312" cy="18386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774396" y="4716281"/>
            <a:ext cx="1002842" cy="9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774396" y="5036498"/>
            <a:ext cx="1002842" cy="45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774396" y="5283282"/>
            <a:ext cx="1002842" cy="45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116273"/>
      </p:ext>
    </p:extLst>
  </p:cSld>
  <p:clrMapOvr>
    <a:masterClrMapping/>
  </p:clrMapOvr>
  <p:transition spd="slow" advClick="0" advTm="0">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86214" y="1277311"/>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479185" y="1655872"/>
            <a:ext cx="9397922" cy="408623"/>
          </a:xfrm>
          <a:prstGeom prst="roundRect">
            <a:avLst/>
          </a:prstGeom>
          <a:solidFill>
            <a:srgbClr val="EDD0D0"/>
          </a:solidFill>
        </p:spPr>
        <p:txBody>
          <a:bodyPr wrap="square">
            <a:spAutoFit/>
          </a:bodyPr>
          <a:lstStyle/>
          <a:p>
            <a:r>
              <a:rPr lang="en-US" altLang="zh-CN" dirty="0"/>
              <a:t>type [ ] [ ] </a:t>
            </a:r>
            <a:r>
              <a:rPr lang="en-US" altLang="zh-CN" dirty="0" err="1"/>
              <a:t>arrayName</a:t>
            </a:r>
            <a:r>
              <a:rPr lang="en-US" altLang="zh-CN" dirty="0"/>
              <a:t> = new type [ size] [ ];</a:t>
            </a:r>
            <a:endParaRPr lang="zh-CN" altLang="zh-CN" dirty="0"/>
          </a:p>
        </p:txBody>
      </p:sp>
      <p:sp>
        <p:nvSpPr>
          <p:cNvPr id="5" name="矩形 4"/>
          <p:cNvSpPr/>
          <p:nvPr/>
        </p:nvSpPr>
        <p:spPr>
          <a:xfrm>
            <a:off x="946298" y="2064495"/>
            <a:ext cx="10175358" cy="646331"/>
          </a:xfrm>
          <a:prstGeom prst="rect">
            <a:avLst/>
          </a:prstGeom>
        </p:spPr>
        <p:txBody>
          <a:bodyPr wrap="square">
            <a:spAutoFit/>
          </a:bodyPr>
          <a:lstStyle/>
          <a:p>
            <a:pPr indent="446088"/>
            <a:r>
              <a:rPr lang="en-US" altLang="zh-CN" dirty="0"/>
              <a:t>size</a:t>
            </a:r>
            <a:r>
              <a:rPr lang="zh-CN" altLang="zh-CN" dirty="0"/>
              <a:t>可以是常量或变量，最后面的“</a:t>
            </a:r>
            <a:r>
              <a:rPr lang="en-US" altLang="zh-CN" dirty="0"/>
              <a:t>[ ]</a:t>
            </a:r>
            <a:r>
              <a:rPr lang="zh-CN" altLang="zh-CN" dirty="0"/>
              <a:t>”是空着的，表示数组的元素还是数组，并且其中的每一个数组的长度是不一样的，需要单独使用</a:t>
            </a:r>
            <a:r>
              <a:rPr lang="en-US" altLang="zh-CN" dirty="0"/>
              <a:t>new</a:t>
            </a:r>
            <a:r>
              <a:rPr lang="zh-CN" altLang="zh-CN" dirty="0"/>
              <a:t>运算符生成，语法如下：</a:t>
            </a:r>
          </a:p>
        </p:txBody>
      </p:sp>
      <p:sp>
        <p:nvSpPr>
          <p:cNvPr id="6" name="圆角矩形 5"/>
          <p:cNvSpPr/>
          <p:nvPr/>
        </p:nvSpPr>
        <p:spPr>
          <a:xfrm>
            <a:off x="1479185" y="2710826"/>
            <a:ext cx="9397922" cy="1021556"/>
          </a:xfrm>
          <a:prstGeom prst="roundRect">
            <a:avLst/>
          </a:prstGeom>
          <a:solidFill>
            <a:srgbClr val="EDD0D0"/>
          </a:solidFill>
        </p:spPr>
        <p:txBody>
          <a:bodyPr wrap="square">
            <a:spAutoFit/>
          </a:bodyPr>
          <a:lstStyle/>
          <a:p>
            <a:r>
              <a:rPr lang="en-US" altLang="zh-CN" dirty="0" err="1"/>
              <a:t>arrayName</a:t>
            </a:r>
            <a:r>
              <a:rPr lang="en-US" altLang="zh-CN" dirty="0"/>
              <a:t>[0] = new type [size0] { val1, val2, …, valn1};</a:t>
            </a:r>
            <a:endParaRPr lang="zh-CN" altLang="zh-CN" dirty="0"/>
          </a:p>
          <a:p>
            <a:r>
              <a:rPr lang="en-US" altLang="zh-CN" dirty="0" err="1"/>
              <a:t>arrayName</a:t>
            </a:r>
            <a:r>
              <a:rPr lang="en-US" altLang="zh-CN" dirty="0"/>
              <a:t>[1] = new type [size1] { val1, val2, …, valn2};</a:t>
            </a:r>
            <a:endParaRPr lang="zh-CN" altLang="zh-CN" dirty="0"/>
          </a:p>
          <a:p>
            <a:r>
              <a:rPr lang="en-US" altLang="zh-CN" dirty="0"/>
              <a:t>…</a:t>
            </a:r>
            <a:endParaRPr lang="zh-CN" altLang="zh-CN" dirty="0"/>
          </a:p>
        </p:txBody>
      </p:sp>
      <p:sp>
        <p:nvSpPr>
          <p:cNvPr id="7" name="矩形 6"/>
          <p:cNvSpPr/>
          <p:nvPr/>
        </p:nvSpPr>
        <p:spPr>
          <a:xfrm>
            <a:off x="1516399" y="3732382"/>
            <a:ext cx="877163" cy="369332"/>
          </a:xfrm>
          <a:prstGeom prst="rect">
            <a:avLst/>
          </a:prstGeom>
        </p:spPr>
        <p:txBody>
          <a:bodyPr wrap="none">
            <a:spAutoFit/>
          </a:bodyPr>
          <a:lstStyle/>
          <a:p>
            <a:r>
              <a:rPr lang="zh-CN" altLang="zh-CN" dirty="0"/>
              <a:t>例如：</a:t>
            </a:r>
          </a:p>
        </p:txBody>
      </p:sp>
      <p:sp>
        <p:nvSpPr>
          <p:cNvPr id="8" name="TextBox 7"/>
          <p:cNvSpPr txBox="1"/>
          <p:nvPr/>
        </p:nvSpPr>
        <p:spPr>
          <a:xfrm>
            <a:off x="1479185" y="4104159"/>
            <a:ext cx="9397922" cy="1328023"/>
          </a:xfrm>
          <a:prstGeom prst="roundRect">
            <a:avLst>
              <a:gd name="adj" fmla="val 9461"/>
            </a:avLst>
          </a:prstGeom>
          <a:solidFill>
            <a:srgbClr val="EDD0D0"/>
          </a:solidFill>
        </p:spPr>
        <p:txBody>
          <a:bodyPr wrap="square" rtlCol="0">
            <a:spAutoFit/>
          </a:bodyPr>
          <a:lstStyle/>
          <a:p>
            <a:r>
              <a:rPr lang="en-US" altLang="zh-CN" dirty="0"/>
              <a:t>char [ ] [ ] st1 = new char [3][ ];   		// st1</a:t>
            </a:r>
            <a:r>
              <a:rPr lang="en-US" altLang="zh-CN" baseline="-25000" dirty="0"/>
              <a:t> </a:t>
            </a:r>
            <a:r>
              <a:rPr lang="zh-CN" altLang="zh-CN" dirty="0"/>
              <a:t>是由三个数组组成的不规则数组</a:t>
            </a:r>
          </a:p>
          <a:p>
            <a:r>
              <a:rPr lang="en-US" altLang="zh-CN" dirty="0"/>
              <a:t>st1[0] = new char [ ] {'S', 'e', 'p', 't', 'e', 'm', 'b', 'e', 'r' }</a:t>
            </a:r>
            <a:endParaRPr lang="zh-CN" altLang="zh-CN" dirty="0"/>
          </a:p>
          <a:p>
            <a:r>
              <a:rPr lang="en-US" altLang="zh-CN" dirty="0"/>
              <a:t>st1[1] = new char [ ] {'O', 'c', 't', 'o', 'b', 'e', 'r'}</a:t>
            </a:r>
            <a:endParaRPr lang="zh-CN" altLang="zh-CN" dirty="0"/>
          </a:p>
          <a:p>
            <a:r>
              <a:rPr lang="en-US" altLang="zh-CN" dirty="0"/>
              <a:t>st1[2] = new char [ ] {'N', 'o', 'v', 'e', 'm', 'b', 'e', 'r' </a:t>
            </a:r>
            <a:r>
              <a:rPr lang="en-US" altLang="zh-CN" dirty="0" smtClean="0"/>
              <a:t>};</a:t>
            </a:r>
            <a:endParaRPr lang="zh-CN" altLang="zh-CN" dirty="0"/>
          </a:p>
        </p:txBody>
      </p:sp>
    </p:spTree>
    <p:extLst>
      <p:ext uri="{BB962C8B-B14F-4D97-AF65-F5344CB8AC3E}">
        <p14:creationId xmlns:p14="http://schemas.microsoft.com/office/powerpoint/2010/main" val="167847551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．不规则数组的引用</a:t>
            </a:r>
          </a:p>
        </p:txBody>
      </p:sp>
      <p:sp>
        <p:nvSpPr>
          <p:cNvPr id="3" name="矩形 2"/>
          <p:cNvSpPr/>
          <p:nvPr/>
        </p:nvSpPr>
        <p:spPr>
          <a:xfrm>
            <a:off x="1396846" y="1117822"/>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96845" y="1487154"/>
            <a:ext cx="9554689"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1][</a:t>
            </a:r>
            <a:r>
              <a:rPr lang="zh-CN" altLang="zh-CN" dirty="0"/>
              <a:t>下标</a:t>
            </a:r>
            <a:r>
              <a:rPr lang="en-US" altLang="zh-CN" dirty="0"/>
              <a:t>2]…[</a:t>
            </a:r>
            <a:r>
              <a:rPr lang="zh-CN" altLang="zh-CN" dirty="0"/>
              <a:t>下标</a:t>
            </a:r>
            <a:r>
              <a:rPr lang="en-US" altLang="zh-CN" dirty="0"/>
              <a:t>n</a:t>
            </a:r>
            <a:r>
              <a:rPr lang="en-US" altLang="zh-CN" dirty="0" smtClean="0"/>
              <a:t>]</a:t>
            </a:r>
            <a:endParaRPr lang="zh-CN" altLang="zh-CN" dirty="0"/>
          </a:p>
        </p:txBody>
      </p:sp>
      <p:sp>
        <p:nvSpPr>
          <p:cNvPr id="5" name="矩形 4"/>
          <p:cNvSpPr/>
          <p:nvPr/>
        </p:nvSpPr>
        <p:spPr>
          <a:xfrm>
            <a:off x="1290515" y="1926271"/>
            <a:ext cx="3236784" cy="646331"/>
          </a:xfrm>
          <a:prstGeom prst="rect">
            <a:avLst/>
          </a:prstGeom>
        </p:spPr>
        <p:txBody>
          <a:bodyPr wrap="none">
            <a:spAutoFit/>
          </a:bodyPr>
          <a:lstStyle/>
          <a:p>
            <a:r>
              <a:rPr lang="zh-CN" altLang="zh-CN" dirty="0">
                <a:hlinkClick r:id="rId2" action="ppaction://hlinkfile"/>
              </a:rPr>
              <a:t>【例</a:t>
            </a:r>
            <a:r>
              <a:rPr lang="en-US" altLang="zh-CN" b="1" dirty="0">
                <a:hlinkClick r:id="rId2" action="ppaction://hlinkfile"/>
              </a:rPr>
              <a:t>2.14</a:t>
            </a:r>
            <a:r>
              <a:rPr lang="zh-CN" altLang="zh-CN" dirty="0">
                <a:hlinkClick r:id="rId2" action="ppaction://hlinkfile"/>
              </a:rPr>
              <a:t>】 打印杨辉三角形</a:t>
            </a:r>
            <a:r>
              <a:rPr lang="zh-CN" altLang="zh-CN" dirty="0" smtClean="0">
                <a:hlinkClick r:id="rId2" action="ppaction://hlinkfile"/>
              </a:rPr>
              <a:t>。</a:t>
            </a:r>
            <a:endParaRPr lang="en-US" altLang="zh-CN" dirty="0" smtClean="0"/>
          </a:p>
          <a:p>
            <a:r>
              <a:rPr lang="zh-CN" altLang="zh-CN" dirty="0"/>
              <a:t>程序运行结果如图</a:t>
            </a:r>
            <a:r>
              <a:rPr lang="en-US" altLang="zh-CN" dirty="0"/>
              <a:t>2.23</a:t>
            </a:r>
            <a:r>
              <a:rPr lang="zh-CN" altLang="zh-CN" dirty="0"/>
              <a:t>所示</a:t>
            </a:r>
            <a:r>
              <a:rPr lang="zh-CN" altLang="zh-CN" dirty="0" smtClean="0"/>
              <a:t>。</a:t>
            </a:r>
            <a:endParaRPr lang="zh-CN" altLang="zh-CN" dirty="0"/>
          </a:p>
        </p:txBody>
      </p:sp>
      <p:pic>
        <p:nvPicPr>
          <p:cNvPr id="55298" name="图片 53"/>
          <p:cNvPicPr>
            <a:picLocks noChangeAspect="1" noChangeArrowheads="1"/>
          </p:cNvPicPr>
          <p:nvPr/>
        </p:nvPicPr>
        <p:blipFill>
          <a:blip r:embed="rId3">
            <a:lum bright="30000"/>
            <a:extLst>
              <a:ext uri="{28A0092B-C50C-407E-A947-70E740481C1C}">
                <a14:useLocalDpi xmlns:a14="http://schemas.microsoft.com/office/drawing/2010/main" val="0"/>
              </a:ext>
            </a:extLst>
          </a:blip>
          <a:srcRect/>
          <a:stretch>
            <a:fillRect/>
          </a:stretch>
        </p:blipFill>
        <p:spPr bwMode="auto">
          <a:xfrm>
            <a:off x="3206618" y="2572602"/>
            <a:ext cx="3768340" cy="15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2215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数组的遍历</a:t>
            </a:r>
          </a:p>
        </p:txBody>
      </p:sp>
    </p:spTree>
    <p:extLst>
      <p:ext uri="{BB962C8B-B14F-4D97-AF65-F5344CB8AC3E}">
        <p14:creationId xmlns:p14="http://schemas.microsoft.com/office/powerpoint/2010/main" val="216965576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数组的遍历</a:t>
            </a:r>
          </a:p>
        </p:txBody>
      </p:sp>
      <p:sp>
        <p:nvSpPr>
          <p:cNvPr id="3" name="矩形 2"/>
          <p:cNvSpPr/>
          <p:nvPr/>
        </p:nvSpPr>
        <p:spPr>
          <a:xfrm>
            <a:off x="1272287" y="1245413"/>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339627" y="1614745"/>
            <a:ext cx="9463052" cy="408623"/>
          </a:xfrm>
          <a:prstGeom prst="roundRect">
            <a:avLst/>
          </a:prstGeom>
          <a:solidFill>
            <a:srgbClr val="EDD0D0"/>
          </a:solidFill>
        </p:spPr>
        <p:txBody>
          <a:bodyPr wrap="square">
            <a:spAutoFit/>
          </a:bodyPr>
          <a:lstStyle/>
          <a:p>
            <a:r>
              <a:rPr lang="en-US" altLang="zh-CN" dirty="0" err="1"/>
              <a:t>Foreach</a:t>
            </a:r>
            <a:r>
              <a:rPr lang="en-US" altLang="zh-CN" dirty="0"/>
              <a:t>(</a:t>
            </a:r>
            <a:r>
              <a:rPr lang="zh-CN" altLang="zh-CN" dirty="0"/>
              <a:t>类型</a:t>
            </a:r>
            <a:r>
              <a:rPr lang="en-US" altLang="zh-CN" dirty="0"/>
              <a:t>  </a:t>
            </a:r>
            <a:r>
              <a:rPr lang="zh-CN" altLang="zh-CN" dirty="0"/>
              <a:t>标识符</a:t>
            </a:r>
            <a:r>
              <a:rPr lang="en-US" altLang="zh-CN" dirty="0"/>
              <a:t>  in  </a:t>
            </a:r>
            <a:r>
              <a:rPr lang="zh-CN" altLang="zh-CN" dirty="0"/>
              <a:t>集合表达式</a:t>
            </a:r>
            <a:r>
              <a:rPr lang="en-US" altLang="zh-CN" dirty="0"/>
              <a:t>)</a:t>
            </a:r>
            <a:r>
              <a:rPr lang="zh-CN" altLang="zh-CN" dirty="0"/>
              <a:t>语句</a:t>
            </a:r>
            <a:r>
              <a:rPr lang="en-US" altLang="zh-CN" dirty="0"/>
              <a:t>;</a:t>
            </a:r>
            <a:endParaRPr lang="zh-CN" altLang="zh-CN" dirty="0"/>
          </a:p>
        </p:txBody>
      </p:sp>
      <p:sp>
        <p:nvSpPr>
          <p:cNvPr id="5" name="TextBox 4"/>
          <p:cNvSpPr txBox="1"/>
          <p:nvPr/>
        </p:nvSpPr>
        <p:spPr>
          <a:xfrm>
            <a:off x="776176" y="2023368"/>
            <a:ext cx="10388009" cy="1754326"/>
          </a:xfrm>
          <a:prstGeom prst="rect">
            <a:avLst/>
          </a:prstGeom>
          <a:noFill/>
        </p:spPr>
        <p:txBody>
          <a:bodyPr wrap="square" rtlCol="0">
            <a:spAutoFit/>
          </a:bodyPr>
          <a:lstStyle/>
          <a:p>
            <a:pPr indent="446088"/>
            <a:r>
              <a:rPr lang="zh-CN" altLang="zh-CN" dirty="0"/>
              <a:t>其中：</a:t>
            </a:r>
          </a:p>
          <a:p>
            <a:pPr indent="446088"/>
            <a:r>
              <a:rPr lang="zh-CN" altLang="en-US" dirty="0" smtClean="0">
                <a:sym typeface="Wingdings"/>
              </a:rPr>
              <a:t> </a:t>
            </a:r>
            <a:r>
              <a:rPr lang="zh-CN" altLang="zh-CN" dirty="0" smtClean="0"/>
              <a:t>标识符</a:t>
            </a:r>
            <a:r>
              <a:rPr lang="en-US" altLang="zh-CN" dirty="0"/>
              <a:t>——</a:t>
            </a:r>
            <a:r>
              <a:rPr lang="en-US" altLang="zh-CN" dirty="0" err="1"/>
              <a:t>foreach</a:t>
            </a:r>
            <a:r>
              <a:rPr lang="zh-CN" altLang="zh-CN" dirty="0"/>
              <a:t>循环的迭代变量，只在</a:t>
            </a:r>
            <a:r>
              <a:rPr lang="en-US" altLang="zh-CN" dirty="0" err="1"/>
              <a:t>foreach</a:t>
            </a:r>
            <a:r>
              <a:rPr lang="zh-CN" altLang="zh-CN" dirty="0"/>
              <a:t>语句中有效，并且是一个只读局部变量，即在</a:t>
            </a:r>
            <a:r>
              <a:rPr lang="en-US" altLang="zh-CN" dirty="0" err="1"/>
              <a:t>foreach</a:t>
            </a:r>
            <a:r>
              <a:rPr lang="zh-CN" altLang="zh-CN" dirty="0"/>
              <a:t>语句中不能改写这个变量。它的类型应与集合的基本类型一致。</a:t>
            </a:r>
          </a:p>
          <a:p>
            <a:pPr indent="446088"/>
            <a:r>
              <a:rPr lang="zh-CN" altLang="en-US" dirty="0" smtClean="0">
                <a:sym typeface="Wingdings"/>
              </a:rPr>
              <a:t> </a:t>
            </a:r>
            <a:r>
              <a:rPr lang="zh-CN" altLang="zh-CN" dirty="0" smtClean="0"/>
              <a:t>集合</a:t>
            </a:r>
            <a:r>
              <a:rPr lang="zh-CN" altLang="zh-CN" dirty="0"/>
              <a:t>表达式</a:t>
            </a:r>
            <a:r>
              <a:rPr lang="en-US" altLang="zh-CN" dirty="0"/>
              <a:t>——</a:t>
            </a:r>
            <a:r>
              <a:rPr lang="zh-CN" altLang="zh-CN" dirty="0"/>
              <a:t>被遍历的集合，如数组。</a:t>
            </a:r>
          </a:p>
          <a:p>
            <a:pPr indent="446088"/>
            <a:r>
              <a:rPr lang="zh-CN" altLang="zh-CN" dirty="0"/>
              <a:t>【例</a:t>
            </a:r>
            <a:r>
              <a:rPr lang="en-US" altLang="zh-CN" b="1" dirty="0"/>
              <a:t>2.15</a:t>
            </a:r>
            <a:r>
              <a:rPr lang="zh-CN" altLang="zh-CN" dirty="0"/>
              <a:t>】 统计一组考试成绩中及格的人数，打印及格者</a:t>
            </a:r>
            <a:r>
              <a:rPr lang="zh-CN" altLang="zh-CN" dirty="0">
                <a:hlinkClick r:id="rId2" action="ppaction://hlinkfile"/>
              </a:rPr>
              <a:t>分数并计算及格率</a:t>
            </a:r>
            <a:r>
              <a:rPr lang="zh-CN" altLang="zh-CN" dirty="0" smtClean="0">
                <a:hlinkClick r:id="rId2" action="ppaction://hlinkfile"/>
              </a:rPr>
              <a:t>。</a:t>
            </a:r>
            <a:endParaRPr lang="en-US" altLang="zh-CN" dirty="0" smtClean="0"/>
          </a:p>
          <a:p>
            <a:pPr indent="446088"/>
            <a:r>
              <a:rPr lang="zh-CN" altLang="zh-CN" dirty="0"/>
              <a:t>程序运行结果如图</a:t>
            </a:r>
            <a:r>
              <a:rPr lang="en-US" altLang="zh-CN" dirty="0"/>
              <a:t>2.24</a:t>
            </a:r>
            <a:r>
              <a:rPr lang="zh-CN" altLang="zh-CN" dirty="0"/>
              <a:t>所示</a:t>
            </a:r>
            <a:r>
              <a:rPr lang="zh-CN" altLang="zh-CN" dirty="0" smtClean="0"/>
              <a:t>。</a:t>
            </a:r>
            <a:endParaRPr lang="zh-CN" altLang="zh-CN" dirty="0"/>
          </a:p>
        </p:txBody>
      </p:sp>
      <p:pic>
        <p:nvPicPr>
          <p:cNvPr id="56322" name="图片 56"/>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20114" y="3820667"/>
            <a:ext cx="3451466" cy="50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5350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865257" y="3426930"/>
            <a:ext cx="2630685" cy="482919"/>
          </a:xfrm>
          <a:prstGeom prst="rect">
            <a:avLst/>
          </a:prstGeom>
        </p:spPr>
        <p:txBody>
          <a:bodyPr wrap="square" lIns="144000" tIns="0" rIns="144000" bIns="0">
            <a:noAutofit/>
          </a:bodyPr>
          <a:lstStyle/>
          <a:p>
            <a:r>
              <a:rPr lang="zh-CN" altLang="zh-CN" sz="2800" b="1" dirty="0"/>
              <a:t>数组应用举例</a:t>
            </a:r>
          </a:p>
        </p:txBody>
      </p:sp>
    </p:spTree>
    <p:extLst>
      <p:ext uri="{BB962C8B-B14F-4D97-AF65-F5344CB8AC3E}">
        <p14:creationId xmlns:p14="http://schemas.microsoft.com/office/powerpoint/2010/main" val="30716137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991" y="1265274"/>
            <a:ext cx="10111562" cy="923330"/>
          </a:xfrm>
          <a:prstGeom prst="rect">
            <a:avLst/>
          </a:prstGeom>
          <a:noFill/>
        </p:spPr>
        <p:txBody>
          <a:bodyPr wrap="square" rtlCol="0">
            <a:spAutoFit/>
          </a:bodyPr>
          <a:lstStyle/>
          <a:p>
            <a:pPr indent="446088"/>
            <a:r>
              <a:rPr lang="zh-CN" altLang="zh-CN" dirty="0"/>
              <a:t>【例</a:t>
            </a:r>
            <a:r>
              <a:rPr lang="en-US" altLang="zh-CN" b="1" dirty="0"/>
              <a:t>2.16</a:t>
            </a:r>
            <a:r>
              <a:rPr lang="zh-CN" altLang="zh-CN" dirty="0"/>
              <a:t>】 扑克牌游戏。用计算机模拟洗牌，分发给</a:t>
            </a:r>
            <a:r>
              <a:rPr lang="en-US" altLang="zh-CN" dirty="0"/>
              <a:t> 4 </a:t>
            </a:r>
            <a:r>
              <a:rPr lang="zh-CN" altLang="zh-CN" dirty="0"/>
              <a:t>个玩家并将</a:t>
            </a:r>
            <a:r>
              <a:rPr lang="en-US" altLang="zh-CN" dirty="0"/>
              <a:t> 4 </a:t>
            </a:r>
            <a:r>
              <a:rPr lang="zh-CN" altLang="zh-CN" dirty="0"/>
              <a:t>个玩家的牌显示出来。</a:t>
            </a:r>
          </a:p>
          <a:p>
            <a:pPr indent="446088"/>
            <a:r>
              <a:rPr lang="zh-CN" altLang="zh-CN" dirty="0"/>
              <a:t>基本思路：用一维数组</a:t>
            </a:r>
            <a:r>
              <a:rPr lang="en-US" altLang="zh-CN" dirty="0"/>
              <a:t>Card</a:t>
            </a:r>
            <a:r>
              <a:rPr lang="zh-CN" altLang="zh-CN" dirty="0"/>
              <a:t>存放</a:t>
            </a:r>
            <a:r>
              <a:rPr lang="en-US" altLang="zh-CN" dirty="0"/>
              <a:t>52</a:t>
            </a:r>
            <a:r>
              <a:rPr lang="zh-CN" altLang="zh-CN" dirty="0"/>
              <a:t>张牌（不包括大、小王），用二维数组</a:t>
            </a:r>
            <a:r>
              <a:rPr lang="en-US" altLang="zh-CN" dirty="0"/>
              <a:t>Player</a:t>
            </a:r>
            <a:r>
              <a:rPr lang="zh-CN" altLang="zh-CN" dirty="0"/>
              <a:t>存放</a:t>
            </a:r>
            <a:r>
              <a:rPr lang="en-US" altLang="zh-CN" dirty="0"/>
              <a:t>4</a:t>
            </a:r>
            <a:r>
              <a:rPr lang="zh-CN" altLang="zh-CN" dirty="0"/>
              <a:t>个玩家的牌。用三位整数表示一张扑克牌，最高位表示牌的花色，后两位表示牌号。例如</a:t>
            </a:r>
            <a:r>
              <a:rPr lang="zh-CN" altLang="zh-CN" dirty="0" smtClean="0"/>
              <a:t>：</a:t>
            </a:r>
            <a:endParaRPr lang="zh-CN" altLang="zh-CN" dirty="0"/>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数组应用举例</a:t>
            </a:r>
          </a:p>
        </p:txBody>
      </p:sp>
      <p:sp>
        <p:nvSpPr>
          <p:cNvPr id="4" name="TextBox 3"/>
          <p:cNvSpPr txBox="1"/>
          <p:nvPr/>
        </p:nvSpPr>
        <p:spPr>
          <a:xfrm>
            <a:off x="1594884" y="2286000"/>
            <a:ext cx="8963246" cy="1328023"/>
          </a:xfrm>
          <a:prstGeom prst="roundRect">
            <a:avLst>
              <a:gd name="adj" fmla="val 10262"/>
            </a:avLst>
          </a:prstGeom>
          <a:solidFill>
            <a:srgbClr val="EDD0D0"/>
          </a:solidFill>
        </p:spPr>
        <p:txBody>
          <a:bodyPr wrap="square" rtlCol="0">
            <a:spAutoFit/>
          </a:bodyPr>
          <a:lstStyle/>
          <a:p>
            <a:r>
              <a:rPr lang="en-US" altLang="zh-CN" dirty="0"/>
              <a:t>101</a:t>
            </a:r>
            <a:r>
              <a:rPr lang="zh-CN" altLang="zh-CN" dirty="0"/>
              <a:t>，</a:t>
            </a:r>
            <a:r>
              <a:rPr lang="en-US" altLang="zh-CN" dirty="0"/>
              <a:t>102</a:t>
            </a:r>
            <a:r>
              <a:rPr lang="zh-CN" altLang="zh-CN" dirty="0"/>
              <a:t>，…，</a:t>
            </a:r>
            <a:r>
              <a:rPr lang="en-US" altLang="zh-CN" dirty="0"/>
              <a:t>113</a:t>
            </a:r>
            <a:r>
              <a:rPr lang="zh-CN" altLang="zh-CN" dirty="0"/>
              <a:t>分别表示红桃</a:t>
            </a:r>
            <a:r>
              <a:rPr lang="en-US" altLang="zh-CN" dirty="0"/>
              <a:t>A</a:t>
            </a:r>
            <a:r>
              <a:rPr lang="zh-CN" altLang="zh-CN" dirty="0"/>
              <a:t>，红桃</a:t>
            </a:r>
            <a:r>
              <a:rPr lang="en-US" altLang="zh-CN" dirty="0"/>
              <a:t>2</a:t>
            </a:r>
            <a:r>
              <a:rPr lang="zh-CN" altLang="zh-CN" dirty="0"/>
              <a:t>，…，红桃</a:t>
            </a:r>
            <a:r>
              <a:rPr lang="en-US" altLang="zh-CN" dirty="0"/>
              <a:t>K</a:t>
            </a:r>
            <a:r>
              <a:rPr lang="zh-CN" altLang="zh-CN" dirty="0"/>
              <a:t>。</a:t>
            </a:r>
          </a:p>
          <a:p>
            <a:r>
              <a:rPr lang="en-US" altLang="zh-CN" dirty="0"/>
              <a:t>201</a:t>
            </a:r>
            <a:r>
              <a:rPr lang="zh-CN" altLang="zh-CN" dirty="0"/>
              <a:t>，</a:t>
            </a:r>
            <a:r>
              <a:rPr lang="en-US" altLang="zh-CN" dirty="0"/>
              <a:t>202</a:t>
            </a:r>
            <a:r>
              <a:rPr lang="zh-CN" altLang="zh-CN" dirty="0"/>
              <a:t>，…，</a:t>
            </a:r>
            <a:r>
              <a:rPr lang="en-US" altLang="zh-CN" dirty="0"/>
              <a:t>213</a:t>
            </a:r>
            <a:r>
              <a:rPr lang="zh-CN" altLang="zh-CN" dirty="0"/>
              <a:t>分别表示方块</a:t>
            </a:r>
            <a:r>
              <a:rPr lang="en-US" altLang="zh-CN" dirty="0"/>
              <a:t>A</a:t>
            </a:r>
            <a:r>
              <a:rPr lang="zh-CN" altLang="zh-CN" dirty="0"/>
              <a:t>，方块</a:t>
            </a:r>
            <a:r>
              <a:rPr lang="en-US" altLang="zh-CN" dirty="0"/>
              <a:t>2</a:t>
            </a:r>
            <a:r>
              <a:rPr lang="zh-CN" altLang="zh-CN" dirty="0"/>
              <a:t>，…，方块</a:t>
            </a:r>
            <a:r>
              <a:rPr lang="en-US" altLang="zh-CN" dirty="0"/>
              <a:t>K</a:t>
            </a:r>
            <a:r>
              <a:rPr lang="zh-CN" altLang="zh-CN" dirty="0"/>
              <a:t>。</a:t>
            </a:r>
          </a:p>
          <a:p>
            <a:r>
              <a:rPr lang="en-US" altLang="zh-CN" dirty="0"/>
              <a:t>301</a:t>
            </a:r>
            <a:r>
              <a:rPr lang="zh-CN" altLang="zh-CN" dirty="0"/>
              <a:t>，</a:t>
            </a:r>
            <a:r>
              <a:rPr lang="en-US" altLang="zh-CN" dirty="0"/>
              <a:t>302</a:t>
            </a:r>
            <a:r>
              <a:rPr lang="zh-CN" altLang="zh-CN" dirty="0"/>
              <a:t>，…，</a:t>
            </a:r>
            <a:r>
              <a:rPr lang="en-US" altLang="zh-CN" dirty="0"/>
              <a:t>313</a:t>
            </a:r>
            <a:r>
              <a:rPr lang="zh-CN" altLang="zh-CN" dirty="0"/>
              <a:t>分别表示梅花</a:t>
            </a:r>
            <a:r>
              <a:rPr lang="en-US" altLang="zh-CN" dirty="0"/>
              <a:t>A</a:t>
            </a:r>
            <a:r>
              <a:rPr lang="zh-CN" altLang="zh-CN" dirty="0"/>
              <a:t>，梅花</a:t>
            </a:r>
            <a:r>
              <a:rPr lang="en-US" altLang="zh-CN" dirty="0"/>
              <a:t>2</a:t>
            </a:r>
            <a:r>
              <a:rPr lang="zh-CN" altLang="zh-CN" dirty="0"/>
              <a:t>，…，梅花</a:t>
            </a:r>
            <a:r>
              <a:rPr lang="en-US" altLang="zh-CN" dirty="0"/>
              <a:t>K</a:t>
            </a:r>
            <a:r>
              <a:rPr lang="zh-CN" altLang="zh-CN" dirty="0"/>
              <a:t>。</a:t>
            </a:r>
          </a:p>
          <a:p>
            <a:r>
              <a:rPr lang="en-US" altLang="zh-CN" dirty="0"/>
              <a:t>401</a:t>
            </a:r>
            <a:r>
              <a:rPr lang="zh-CN" altLang="zh-CN" dirty="0"/>
              <a:t>，</a:t>
            </a:r>
            <a:r>
              <a:rPr lang="en-US" altLang="zh-CN" dirty="0"/>
              <a:t>402</a:t>
            </a:r>
            <a:r>
              <a:rPr lang="zh-CN" altLang="zh-CN" dirty="0"/>
              <a:t>，…，</a:t>
            </a:r>
            <a:r>
              <a:rPr lang="en-US" altLang="zh-CN" dirty="0"/>
              <a:t>413</a:t>
            </a:r>
            <a:r>
              <a:rPr lang="zh-CN" altLang="zh-CN" dirty="0"/>
              <a:t>分别表示黑桃</a:t>
            </a:r>
            <a:r>
              <a:rPr lang="en-US" altLang="zh-CN" dirty="0"/>
              <a:t>A</a:t>
            </a:r>
            <a:r>
              <a:rPr lang="zh-CN" altLang="zh-CN" dirty="0"/>
              <a:t>，黑桃</a:t>
            </a:r>
            <a:r>
              <a:rPr lang="en-US" altLang="zh-CN" dirty="0"/>
              <a:t>2</a:t>
            </a:r>
            <a:r>
              <a:rPr lang="zh-CN" altLang="zh-CN" dirty="0"/>
              <a:t>，…，黑桃</a:t>
            </a:r>
            <a:r>
              <a:rPr lang="en-US" altLang="zh-CN" dirty="0"/>
              <a:t>K</a:t>
            </a:r>
            <a:r>
              <a:rPr lang="zh-CN" altLang="zh-CN" dirty="0" smtClean="0"/>
              <a:t>。</a:t>
            </a:r>
            <a:endParaRPr lang="zh-CN" altLang="zh-CN" dirty="0"/>
          </a:p>
        </p:txBody>
      </p:sp>
      <p:sp>
        <p:nvSpPr>
          <p:cNvPr id="5" name="矩形 4"/>
          <p:cNvSpPr/>
          <p:nvPr/>
        </p:nvSpPr>
        <p:spPr>
          <a:xfrm>
            <a:off x="1594884" y="3640050"/>
            <a:ext cx="3721395" cy="646331"/>
          </a:xfrm>
          <a:prstGeom prst="rect">
            <a:avLst/>
          </a:prstGeom>
        </p:spPr>
        <p:txBody>
          <a:bodyPr wrap="square">
            <a:spAutoFit/>
          </a:bodyPr>
          <a:lstStyle/>
          <a:p>
            <a:pPr lvl="0"/>
            <a:r>
              <a:rPr lang="zh-CN" altLang="zh-CN" dirty="0">
                <a:solidFill>
                  <a:srgbClr val="000000"/>
                </a:solidFill>
                <a:hlinkClick r:id="rId2" action="ppaction://hlinkfile"/>
              </a:rPr>
              <a:t>程序</a:t>
            </a:r>
            <a:r>
              <a:rPr lang="zh-CN" altLang="zh-CN" dirty="0" smtClean="0">
                <a:solidFill>
                  <a:srgbClr val="000000"/>
                </a:solidFill>
                <a:hlinkClick r:id="rId2" action="ppaction://hlinkfile"/>
              </a:rPr>
              <a:t>：</a:t>
            </a:r>
            <a:endParaRPr lang="en-US" altLang="zh-CN" dirty="0" smtClean="0">
              <a:solidFill>
                <a:srgbClr val="000000"/>
              </a:solidFill>
            </a:endParaRPr>
          </a:p>
          <a:p>
            <a:r>
              <a:rPr lang="zh-CN" altLang="zh-CN" dirty="0"/>
              <a:t>运行程序，结果如图</a:t>
            </a:r>
            <a:r>
              <a:rPr lang="en-US" altLang="zh-CN" dirty="0"/>
              <a:t>2.25</a:t>
            </a:r>
            <a:r>
              <a:rPr lang="zh-CN" altLang="zh-CN" dirty="0"/>
              <a:t>所示</a:t>
            </a:r>
            <a:r>
              <a:rPr lang="zh-CN" altLang="zh-CN" dirty="0" smtClean="0"/>
              <a:t>。</a:t>
            </a:r>
            <a:endParaRPr lang="zh-CN" altLang="zh-CN" dirty="0"/>
          </a:p>
        </p:txBody>
      </p:sp>
      <p:pic>
        <p:nvPicPr>
          <p:cNvPr id="57346" name="图片 59"/>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915906" y="4286381"/>
            <a:ext cx="4441824" cy="175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4053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．装箱</a:t>
            </a:r>
          </a:p>
        </p:txBody>
      </p:sp>
      <p:sp>
        <p:nvSpPr>
          <p:cNvPr id="2" name="TextBox 1"/>
          <p:cNvSpPr txBox="1"/>
          <p:nvPr/>
        </p:nvSpPr>
        <p:spPr>
          <a:xfrm>
            <a:off x="882502" y="1190847"/>
            <a:ext cx="10228521" cy="1200329"/>
          </a:xfrm>
          <a:prstGeom prst="rect">
            <a:avLst/>
          </a:prstGeom>
          <a:noFill/>
        </p:spPr>
        <p:txBody>
          <a:bodyPr wrap="square" rtlCol="0">
            <a:spAutoFit/>
          </a:bodyPr>
          <a:lstStyle/>
          <a:p>
            <a:pPr indent="446088"/>
            <a:r>
              <a:rPr lang="zh-CN" altLang="zh-CN" dirty="0"/>
              <a:t>所谓“装箱”就是将值类型包装成引用类型的过程。当一个值类型被要求转换成一个</a:t>
            </a:r>
            <a:r>
              <a:rPr lang="en-US" altLang="zh-CN" dirty="0"/>
              <a:t>object</a:t>
            </a:r>
            <a:r>
              <a:rPr lang="en-US" altLang="zh-CN" baseline="-25000" dirty="0"/>
              <a:t> </a:t>
            </a:r>
            <a:r>
              <a:rPr lang="zh-CN" altLang="zh-CN" dirty="0"/>
              <a:t>对象时，“装箱”操作自动进行：首先创建一个对象实例，然后把值类型的值复制到其中，最后由</a:t>
            </a:r>
            <a:r>
              <a:rPr lang="en-US" altLang="zh-CN" baseline="-25000" dirty="0"/>
              <a:t> </a:t>
            </a:r>
            <a:r>
              <a:rPr lang="en-US" altLang="zh-CN" dirty="0"/>
              <a:t>object</a:t>
            </a:r>
            <a:r>
              <a:rPr lang="zh-CN" altLang="zh-CN" dirty="0"/>
              <a:t>引用这个对象实例。</a:t>
            </a:r>
          </a:p>
          <a:p>
            <a:pPr indent="446088"/>
            <a:r>
              <a:rPr lang="zh-CN" altLang="zh-CN" dirty="0"/>
              <a:t>例如</a:t>
            </a:r>
            <a:r>
              <a:rPr lang="zh-CN" altLang="zh-CN" dirty="0" smtClean="0"/>
              <a:t>：</a:t>
            </a:r>
            <a:endParaRPr lang="zh-CN" altLang="zh-CN" dirty="0"/>
          </a:p>
        </p:txBody>
      </p:sp>
      <p:sp>
        <p:nvSpPr>
          <p:cNvPr id="3" name="圆角矩形 2"/>
          <p:cNvSpPr/>
          <p:nvPr/>
        </p:nvSpPr>
        <p:spPr>
          <a:xfrm>
            <a:off x="1463746" y="2391176"/>
            <a:ext cx="9477153" cy="1634490"/>
          </a:xfrm>
          <a:prstGeom prst="roundRect">
            <a:avLst>
              <a:gd name="adj" fmla="val 10162"/>
            </a:avLst>
          </a:prstGeom>
          <a:solidFill>
            <a:srgbClr val="EDD0D0"/>
          </a:solidFill>
        </p:spPr>
        <p:txBody>
          <a:bodyPr wrap="square">
            <a:spAutoFit/>
          </a:bodyPr>
          <a:lstStyle/>
          <a:p>
            <a:r>
              <a:rPr lang="en-US" altLang="zh-CN" dirty="0" err="1"/>
              <a:t>int</a:t>
            </a:r>
            <a:r>
              <a:rPr lang="en-US" altLang="zh-CN" dirty="0"/>
              <a:t> x = 123;</a:t>
            </a:r>
            <a:endParaRPr lang="zh-CN" altLang="zh-CN" dirty="0"/>
          </a:p>
          <a:p>
            <a:r>
              <a:rPr lang="en-US" altLang="zh-CN" dirty="0"/>
              <a:t>object obj1=x;      				</a:t>
            </a:r>
            <a:r>
              <a:rPr lang="en-US" altLang="zh-CN" dirty="0" smtClean="0"/>
              <a:t>// </a:t>
            </a:r>
            <a:r>
              <a:rPr lang="zh-CN" altLang="zh-CN" dirty="0"/>
              <a:t>装箱操作</a:t>
            </a:r>
          </a:p>
          <a:p>
            <a:r>
              <a:rPr lang="en-US" altLang="zh-CN" dirty="0"/>
              <a:t>x = x+100;         				</a:t>
            </a:r>
            <a:r>
              <a:rPr lang="en-US" altLang="zh-CN" dirty="0" smtClean="0"/>
              <a:t>// </a:t>
            </a:r>
            <a:r>
              <a:rPr lang="zh-CN" altLang="zh-CN" dirty="0"/>
              <a:t>改变</a:t>
            </a:r>
            <a:r>
              <a:rPr lang="en-US" altLang="zh-CN" dirty="0"/>
              <a:t>x</a:t>
            </a:r>
            <a:r>
              <a:rPr lang="zh-CN" altLang="zh-CN" dirty="0"/>
              <a:t>的值时，</a:t>
            </a:r>
            <a:r>
              <a:rPr lang="en-US" altLang="zh-CN" dirty="0"/>
              <a:t>obj1</a:t>
            </a:r>
            <a:r>
              <a:rPr lang="zh-CN" altLang="zh-CN" dirty="0"/>
              <a:t>的值并不会随之改变</a:t>
            </a:r>
          </a:p>
          <a:p>
            <a:r>
              <a:rPr lang="en-US" altLang="zh-CN" dirty="0" err="1"/>
              <a:t>Console.WriteLine</a:t>
            </a:r>
            <a:r>
              <a:rPr lang="en-US" altLang="zh-CN" dirty="0"/>
              <a:t> (" x= {0}" , x );		</a:t>
            </a:r>
            <a:r>
              <a:rPr lang="en-US" altLang="zh-CN" dirty="0" smtClean="0"/>
              <a:t>// </a:t>
            </a:r>
            <a:r>
              <a:rPr lang="en-US" altLang="zh-CN" dirty="0"/>
              <a:t> x=223</a:t>
            </a:r>
            <a:endParaRPr lang="zh-CN" altLang="zh-CN" dirty="0"/>
          </a:p>
          <a:p>
            <a:r>
              <a:rPr lang="en-US" altLang="zh-CN" dirty="0" err="1"/>
              <a:t>Console.WriteLine</a:t>
            </a:r>
            <a:r>
              <a:rPr lang="en-US" altLang="zh-CN" dirty="0"/>
              <a:t> (" obj1= {0}" , obj1 ); 	</a:t>
            </a:r>
            <a:r>
              <a:rPr lang="en-US" altLang="zh-CN" dirty="0" smtClean="0"/>
              <a:t>// </a:t>
            </a:r>
            <a:r>
              <a:rPr lang="en-US" altLang="zh-CN" dirty="0"/>
              <a:t> obj1=123</a:t>
            </a:r>
            <a:endParaRPr lang="zh-CN" altLang="zh-CN" dirty="0"/>
          </a:p>
        </p:txBody>
      </p:sp>
    </p:spTree>
    <p:extLst>
      <p:ext uri="{BB962C8B-B14F-4D97-AF65-F5344CB8AC3E}">
        <p14:creationId xmlns:p14="http://schemas.microsoft.com/office/powerpoint/2010/main" val="378567626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804034" y="3535178"/>
            <a:ext cx="1417376" cy="584775"/>
          </a:xfrm>
          <a:prstGeom prst="rect">
            <a:avLst/>
          </a:prstGeom>
          <a:noFill/>
        </p:spPr>
        <p:txBody>
          <a:bodyPr wrap="none" rtlCol="0">
            <a:spAutoFit/>
          </a:bodyPr>
          <a:lstStyle/>
          <a:p>
            <a:r>
              <a:rPr lang="en-US" altLang="zh-CN" sz="3200" b="1" dirty="0" smtClean="0"/>
              <a:t>——</a:t>
            </a:r>
            <a:r>
              <a:rPr lang="zh-CN" altLang="en-US" sz="3200" b="1" dirty="0" smtClean="0"/>
              <a:t>类</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51627511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smtClean="0"/>
              <a:t>类</a:t>
            </a:r>
            <a:r>
              <a:rPr lang="en-US" altLang="zh-CN" sz="2800" b="1" dirty="0" smtClean="0"/>
              <a:t> </a:t>
            </a:r>
            <a:r>
              <a:rPr lang="zh-CN" altLang="zh-CN" sz="2800" b="1" dirty="0" smtClean="0"/>
              <a:t>的</a:t>
            </a:r>
            <a:r>
              <a:rPr lang="en-US" altLang="zh-CN" sz="2800" b="1" dirty="0" smtClean="0"/>
              <a:t> </a:t>
            </a:r>
            <a:r>
              <a:rPr lang="zh-CN" altLang="zh-CN" sz="2800" b="1" dirty="0" smtClean="0"/>
              <a:t>声</a:t>
            </a:r>
            <a:r>
              <a:rPr lang="en-US" altLang="zh-CN" sz="2800" b="1" dirty="0" smtClean="0"/>
              <a:t> </a:t>
            </a:r>
            <a:r>
              <a:rPr lang="zh-CN" altLang="zh-CN" sz="2800" b="1" dirty="0" smtClean="0"/>
              <a:t>明</a:t>
            </a:r>
            <a:endParaRPr lang="zh-CN" altLang="zh-CN" sz="2800" b="1" dirty="0"/>
          </a:p>
        </p:txBody>
      </p:sp>
    </p:spTree>
    <p:extLst>
      <p:ext uri="{BB962C8B-B14F-4D97-AF65-F5344CB8AC3E}">
        <p14:creationId xmlns:p14="http://schemas.microsoft.com/office/powerpoint/2010/main" val="18923293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sp>
        <p:nvSpPr>
          <p:cNvPr id="3" name="TextBox 2"/>
          <p:cNvSpPr txBox="1"/>
          <p:nvPr/>
        </p:nvSpPr>
        <p:spPr>
          <a:xfrm>
            <a:off x="1084521" y="1265274"/>
            <a:ext cx="10090298" cy="923330"/>
          </a:xfrm>
          <a:prstGeom prst="rect">
            <a:avLst/>
          </a:prstGeom>
          <a:noFill/>
        </p:spPr>
        <p:txBody>
          <a:bodyPr wrap="square" rtlCol="0">
            <a:spAutoFit/>
          </a:bodyPr>
          <a:lstStyle/>
          <a:p>
            <a:pPr indent="446088"/>
            <a:r>
              <a:rPr lang="zh-CN" altLang="zh-CN" dirty="0"/>
              <a:t>类是一种较为高级的数据结构，它定义了数据和操作这些数据的代码。定义一个类，与定义变量和数组类似，首先要进行声明。</a:t>
            </a:r>
          </a:p>
          <a:p>
            <a:pPr indent="446088"/>
            <a:r>
              <a:rPr lang="zh-CN" altLang="zh-CN" b="1" dirty="0"/>
              <a:t>语法形式</a:t>
            </a:r>
            <a:r>
              <a:rPr lang="zh-CN" altLang="zh-CN" b="1" dirty="0" smtClean="0"/>
              <a:t>：</a:t>
            </a:r>
            <a:endParaRPr lang="zh-CN" altLang="zh-CN" b="1" dirty="0"/>
          </a:p>
        </p:txBody>
      </p:sp>
      <p:sp>
        <p:nvSpPr>
          <p:cNvPr id="4" name="圆角矩形 3"/>
          <p:cNvSpPr/>
          <p:nvPr/>
        </p:nvSpPr>
        <p:spPr>
          <a:xfrm>
            <a:off x="1662222" y="2188604"/>
            <a:ext cx="9278679"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类修饰符</a:t>
            </a:r>
            <a:r>
              <a:rPr lang="en-US" altLang="zh-CN" dirty="0"/>
              <a:t>]  class </a:t>
            </a:r>
            <a:r>
              <a:rPr lang="zh-CN" altLang="zh-CN" dirty="0"/>
              <a:t>类名 </a:t>
            </a:r>
            <a:r>
              <a:rPr lang="en-US" altLang="zh-CN" dirty="0"/>
              <a:t>[: </a:t>
            </a:r>
            <a:r>
              <a:rPr lang="zh-CN" altLang="zh-CN" dirty="0"/>
              <a:t>类基</a:t>
            </a:r>
            <a:r>
              <a:rPr lang="en-US" altLang="zh-CN" dirty="0"/>
              <a:t>]</a:t>
            </a:r>
            <a:endParaRPr lang="zh-CN" altLang="zh-CN" dirty="0"/>
          </a:p>
          <a:p>
            <a:r>
              <a:rPr lang="en-US" altLang="zh-CN" dirty="0"/>
              <a:t>{</a:t>
            </a:r>
            <a:endParaRPr lang="zh-CN" altLang="zh-CN" dirty="0"/>
          </a:p>
          <a:p>
            <a:r>
              <a:rPr lang="en-US" altLang="zh-CN" dirty="0"/>
              <a:t>  	[ </a:t>
            </a:r>
            <a:r>
              <a:rPr lang="zh-CN" altLang="zh-CN" dirty="0"/>
              <a:t>类主体</a:t>
            </a:r>
            <a:r>
              <a:rPr lang="en-US" altLang="zh-CN" dirty="0"/>
              <a:t> </a:t>
            </a:r>
            <a:r>
              <a:rPr lang="en-US" altLang="zh-CN" dirty="0" smtClean="0"/>
              <a:t>]</a:t>
            </a:r>
          </a:p>
          <a:p>
            <a:r>
              <a:rPr lang="en-US" altLang="zh-CN" dirty="0" smtClean="0"/>
              <a:t>}</a:t>
            </a:r>
            <a:endParaRPr lang="zh-CN" altLang="zh-CN" dirty="0"/>
          </a:p>
        </p:txBody>
      </p:sp>
      <p:sp>
        <p:nvSpPr>
          <p:cNvPr id="5" name="TextBox 4"/>
          <p:cNvSpPr txBox="1"/>
          <p:nvPr/>
        </p:nvSpPr>
        <p:spPr>
          <a:xfrm>
            <a:off x="1084521" y="3558560"/>
            <a:ext cx="10090298" cy="923330"/>
          </a:xfrm>
          <a:prstGeom prst="rect">
            <a:avLst/>
          </a:prstGeom>
          <a:noFill/>
        </p:spPr>
        <p:txBody>
          <a:bodyPr wrap="square" rtlCol="0">
            <a:spAutoFit/>
          </a:bodyPr>
          <a:lstStyle/>
          <a:p>
            <a:pPr indent="446088"/>
            <a:r>
              <a:rPr lang="zh-CN" altLang="zh-CN" dirty="0"/>
              <a:t>其中：</a:t>
            </a:r>
          </a:p>
          <a:p>
            <a:pPr indent="446088"/>
            <a:r>
              <a:rPr lang="zh-CN" altLang="en-US" dirty="0" smtClean="0">
                <a:sym typeface="Wingdings"/>
              </a:rPr>
              <a:t> </a:t>
            </a:r>
            <a:r>
              <a:rPr lang="zh-CN" altLang="zh-CN" dirty="0" smtClean="0"/>
              <a:t>属性</a:t>
            </a:r>
            <a:r>
              <a:rPr lang="zh-CN" altLang="zh-CN" dirty="0"/>
              <a:t>集信息——是</a:t>
            </a:r>
            <a:r>
              <a:rPr lang="en-US" altLang="zh-CN" dirty="0"/>
              <a:t> C#</a:t>
            </a:r>
            <a:r>
              <a:rPr lang="zh-CN" altLang="zh-CN" dirty="0"/>
              <a:t>语言提供给程序员的，可以为程序中定义的各种实体附加一些说明信息，这是</a:t>
            </a:r>
            <a:r>
              <a:rPr lang="en-US" altLang="zh-CN" dirty="0"/>
              <a:t>C#</a:t>
            </a:r>
            <a:r>
              <a:rPr lang="zh-CN" altLang="zh-CN" dirty="0"/>
              <a:t>语言的一个重要特征</a:t>
            </a:r>
            <a:r>
              <a:rPr lang="zh-CN" altLang="zh-CN" dirty="0" smtClean="0"/>
              <a:t>。</a:t>
            </a:r>
            <a:endParaRPr lang="zh-CN" altLang="zh-CN" dirty="0"/>
          </a:p>
        </p:txBody>
      </p:sp>
    </p:spTree>
    <p:extLst>
      <p:ext uri="{BB962C8B-B14F-4D97-AF65-F5344CB8AC3E}">
        <p14:creationId xmlns:p14="http://schemas.microsoft.com/office/powerpoint/2010/main" val="263515913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609" y="1138535"/>
            <a:ext cx="10136372" cy="646331"/>
          </a:xfrm>
          <a:prstGeom prst="rect">
            <a:avLst/>
          </a:prstGeom>
        </p:spPr>
        <p:txBody>
          <a:bodyPr wrap="square">
            <a:spAutoFit/>
          </a:bodyPr>
          <a:lstStyle/>
          <a:p>
            <a:pPr indent="446088"/>
            <a:r>
              <a:rPr lang="zh-CN" altLang="en-US" dirty="0">
                <a:sym typeface="Wingdings"/>
              </a:rPr>
              <a:t> </a:t>
            </a:r>
            <a:r>
              <a:rPr lang="zh-CN" altLang="zh-CN" dirty="0"/>
              <a:t>类修饰符——可以是表</a:t>
            </a:r>
            <a:r>
              <a:rPr lang="en-US" altLang="zh-CN" dirty="0"/>
              <a:t> 2.10 </a:t>
            </a:r>
            <a:r>
              <a:rPr lang="zh-CN" altLang="zh-CN" dirty="0"/>
              <a:t>所列的几种之一或是它们的有效组合，但在类声明中，同一修饰符不允许出现多次。</a:t>
            </a:r>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graphicFrame>
        <p:nvGraphicFramePr>
          <p:cNvPr id="4" name="表格 3"/>
          <p:cNvGraphicFramePr>
            <a:graphicFrameLocks noGrp="1"/>
          </p:cNvGraphicFramePr>
          <p:nvPr>
            <p:extLst>
              <p:ext uri="{D42A27DB-BD31-4B8C-83A1-F6EECF244321}">
                <p14:modId xmlns:p14="http://schemas.microsoft.com/office/powerpoint/2010/main" val="1157305756"/>
              </p:ext>
            </p:extLst>
          </p:nvPr>
        </p:nvGraphicFramePr>
        <p:xfrm>
          <a:off x="1991832" y="1901824"/>
          <a:ext cx="8335925" cy="2585120"/>
        </p:xfrm>
        <a:graphic>
          <a:graphicData uri="http://schemas.openxmlformats.org/drawingml/2006/table">
            <a:tbl>
              <a:tblPr firstRow="1" firstCol="1" lastRow="1" lastCol="1" bandRow="1" bandCol="1"/>
              <a:tblGrid>
                <a:gridCol w="1416357"/>
                <a:gridCol w="6919568"/>
              </a:tblGrid>
              <a:tr h="323140">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作 用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3140">
                <a:tc>
                  <a:txBody>
                    <a:bodyPr/>
                    <a:lstStyle/>
                    <a:p>
                      <a:pPr indent="269875" algn="ctr">
                        <a:spcAft>
                          <a:spcPts val="0"/>
                        </a:spcAft>
                      </a:pPr>
                      <a:r>
                        <a:rPr lang="en-US" sz="1400" kern="1050">
                          <a:effectLst/>
                          <a:latin typeface="Times New Roman"/>
                          <a:ea typeface="宋体"/>
                        </a:rPr>
                        <a:t>public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表示不限制对类的访问。类的访问权限省略时默认为</a:t>
                      </a:r>
                      <a:r>
                        <a:rPr lang="en-US" sz="1400" kern="1050">
                          <a:effectLst/>
                          <a:latin typeface="Times New Roman"/>
                          <a:ea typeface="宋体"/>
                        </a:rPr>
                        <a:t> public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protected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表示该类只能被这个类的成员或派生类成员访问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private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表示该类只能被这个类的成员访问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internal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表示该类能够由程序集中的所有文件使用，而不能由程序集之外的对象使用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只允许用在嵌套类中，它表示所修饰的类会隐藏继承下来的同名成员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表示这是一个抽象类，该类含有抽象成员，因此不能被实例化，只能作为基类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140">
                <a:tc>
                  <a:txBody>
                    <a:bodyPr/>
                    <a:lstStyle/>
                    <a:p>
                      <a:pPr indent="269875" algn="ctr">
                        <a:spcAft>
                          <a:spcPts val="0"/>
                        </a:spcAft>
                      </a:pPr>
                      <a:r>
                        <a:rPr lang="en-US" sz="1400" kern="1050">
                          <a:effectLst/>
                          <a:latin typeface="Times New Roman"/>
                          <a:ea typeface="宋体"/>
                        </a:rPr>
                        <a:t>sealed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表示这是一个密封类，不能从这个类再派生出其他类。显然密封类不能同时为抽象类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049072" y="4636649"/>
            <a:ext cx="9774865" cy="646331"/>
          </a:xfrm>
          <a:prstGeom prst="rect">
            <a:avLst/>
          </a:prstGeom>
        </p:spPr>
        <p:txBody>
          <a:bodyPr wrap="square">
            <a:spAutoFit/>
          </a:bodyPr>
          <a:lstStyle/>
          <a:p>
            <a:pPr indent="446088"/>
            <a:r>
              <a:rPr lang="zh-CN" altLang="en-US" dirty="0" smtClean="0">
                <a:sym typeface="Wingdings"/>
              </a:rPr>
              <a:t> </a:t>
            </a:r>
            <a:r>
              <a:rPr lang="zh-CN" altLang="zh-CN" dirty="0" smtClean="0"/>
              <a:t>类</a:t>
            </a:r>
            <a:r>
              <a:rPr lang="zh-CN" altLang="zh-CN" dirty="0"/>
              <a:t>基——定义该类的直接基类和由该类实现的接口。当多于一项时，用逗号“</a:t>
            </a:r>
            <a:r>
              <a:rPr lang="en-US" altLang="zh-CN" dirty="0"/>
              <a:t>,</a:t>
            </a:r>
            <a:r>
              <a:rPr lang="zh-CN" altLang="zh-CN" dirty="0"/>
              <a:t>”分隔。如果没有显式地指定直接基类，那么它的基类隐含为</a:t>
            </a:r>
            <a:r>
              <a:rPr lang="en-US" altLang="zh-CN" dirty="0"/>
              <a:t>object</a:t>
            </a:r>
            <a:r>
              <a:rPr lang="zh-CN" altLang="zh-CN" dirty="0"/>
              <a:t>。</a:t>
            </a:r>
          </a:p>
        </p:txBody>
      </p:sp>
    </p:spTree>
    <p:extLst>
      <p:ext uri="{BB962C8B-B14F-4D97-AF65-F5344CB8AC3E}">
        <p14:creationId xmlns:p14="http://schemas.microsoft.com/office/powerpoint/2010/main" val="163624868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sp>
        <p:nvSpPr>
          <p:cNvPr id="3" name="矩形 2"/>
          <p:cNvSpPr/>
          <p:nvPr/>
        </p:nvSpPr>
        <p:spPr>
          <a:xfrm>
            <a:off x="1364620" y="1245413"/>
            <a:ext cx="2492990" cy="369332"/>
          </a:xfrm>
          <a:prstGeom prst="rect">
            <a:avLst/>
          </a:prstGeom>
        </p:spPr>
        <p:txBody>
          <a:bodyPr wrap="none">
            <a:spAutoFit/>
          </a:bodyPr>
          <a:lstStyle/>
          <a:p>
            <a:r>
              <a:rPr lang="zh-CN" altLang="zh-CN" dirty="0"/>
              <a:t>最简单的类声明形如：</a:t>
            </a:r>
          </a:p>
        </p:txBody>
      </p:sp>
      <p:sp>
        <p:nvSpPr>
          <p:cNvPr id="4" name="圆角矩形 3"/>
          <p:cNvSpPr/>
          <p:nvPr/>
        </p:nvSpPr>
        <p:spPr>
          <a:xfrm>
            <a:off x="1447085" y="1646068"/>
            <a:ext cx="9663937" cy="1328023"/>
          </a:xfrm>
          <a:prstGeom prst="roundRect">
            <a:avLst>
              <a:gd name="adj" fmla="val 10262"/>
            </a:avLst>
          </a:prstGeom>
          <a:solidFill>
            <a:srgbClr val="EDD0D0"/>
          </a:solidFill>
        </p:spPr>
        <p:txBody>
          <a:bodyPr wrap="square">
            <a:spAutoFit/>
          </a:bodyPr>
          <a:lstStyle/>
          <a:p>
            <a:r>
              <a:rPr lang="en-US" altLang="zh-CN" dirty="0"/>
              <a:t>class </a:t>
            </a:r>
            <a:r>
              <a:rPr lang="zh-CN" altLang="zh-CN" dirty="0"/>
              <a:t>类名</a:t>
            </a:r>
          </a:p>
          <a:p>
            <a:r>
              <a:rPr lang="en-US" altLang="zh-CN" dirty="0"/>
              <a:t>{ </a:t>
            </a:r>
            <a:endParaRPr lang="zh-CN" altLang="zh-CN" dirty="0"/>
          </a:p>
          <a:p>
            <a:r>
              <a:rPr lang="en-US" altLang="zh-CN" dirty="0"/>
              <a:t>	</a:t>
            </a:r>
            <a:r>
              <a:rPr lang="zh-CN" altLang="zh-CN" dirty="0"/>
              <a:t>类成员</a:t>
            </a:r>
          </a:p>
          <a:p>
            <a:r>
              <a:rPr lang="en-US" altLang="zh-CN" dirty="0"/>
              <a:t>}</a:t>
            </a:r>
            <a:endParaRPr lang="zh-CN" altLang="zh-CN" dirty="0"/>
          </a:p>
        </p:txBody>
      </p:sp>
      <p:sp>
        <p:nvSpPr>
          <p:cNvPr id="5" name="矩形 4"/>
          <p:cNvSpPr/>
          <p:nvPr/>
        </p:nvSpPr>
        <p:spPr>
          <a:xfrm>
            <a:off x="1447085" y="3015217"/>
            <a:ext cx="877163" cy="369332"/>
          </a:xfrm>
          <a:prstGeom prst="rect">
            <a:avLst/>
          </a:prstGeom>
        </p:spPr>
        <p:txBody>
          <a:bodyPr wrap="none">
            <a:spAutoFit/>
          </a:bodyPr>
          <a:lstStyle/>
          <a:p>
            <a:r>
              <a:rPr lang="zh-CN" altLang="zh-CN" dirty="0"/>
              <a:t>例如：</a:t>
            </a:r>
          </a:p>
        </p:txBody>
      </p:sp>
      <p:sp>
        <p:nvSpPr>
          <p:cNvPr id="6" name="圆角矩形 5"/>
          <p:cNvSpPr/>
          <p:nvPr/>
        </p:nvSpPr>
        <p:spPr>
          <a:xfrm>
            <a:off x="1447084" y="3429000"/>
            <a:ext cx="9663937" cy="1328023"/>
          </a:xfrm>
          <a:prstGeom prst="roundRect">
            <a:avLst>
              <a:gd name="adj" fmla="val 11063"/>
            </a:avLst>
          </a:prstGeom>
          <a:solidFill>
            <a:srgbClr val="EDD0D0"/>
          </a:solidFill>
        </p:spPr>
        <p:txBody>
          <a:bodyPr wrap="square">
            <a:spAutoFit/>
          </a:bodyPr>
          <a:lstStyle/>
          <a:p>
            <a:r>
              <a:rPr lang="en-US" altLang="zh-CN" dirty="0"/>
              <a:t>class Point    // Point</a:t>
            </a:r>
            <a:r>
              <a:rPr lang="zh-CN" altLang="zh-CN" dirty="0"/>
              <a:t>类的访问权限默认为</a:t>
            </a:r>
            <a:r>
              <a:rPr lang="en-US" altLang="zh-CN" dirty="0"/>
              <a:t>public</a:t>
            </a:r>
            <a:endParaRPr lang="zh-CN" altLang="zh-CN" dirty="0"/>
          </a:p>
          <a:p>
            <a:r>
              <a:rPr lang="en-US" altLang="zh-CN" dirty="0"/>
              <a:t>{</a:t>
            </a:r>
            <a:endParaRPr lang="zh-CN" altLang="zh-CN" dirty="0"/>
          </a:p>
          <a:p>
            <a:r>
              <a:rPr lang="en-US" altLang="zh-CN" dirty="0"/>
              <a:t>	</a:t>
            </a:r>
            <a:r>
              <a:rPr lang="en-US" altLang="zh-CN" dirty="0" err="1"/>
              <a:t>int</a:t>
            </a:r>
            <a:r>
              <a:rPr lang="en-US" altLang="zh-CN" dirty="0"/>
              <a:t> x, y;</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805204284"/>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smtClean="0"/>
              <a:t>类</a:t>
            </a:r>
            <a:r>
              <a:rPr lang="en-US" altLang="zh-CN" sz="2800" b="1" dirty="0" smtClean="0"/>
              <a:t> </a:t>
            </a:r>
            <a:r>
              <a:rPr lang="zh-CN" altLang="zh-CN" sz="2800" b="1" dirty="0" smtClean="0"/>
              <a:t>的</a:t>
            </a:r>
            <a:r>
              <a:rPr lang="en-US" altLang="zh-CN" sz="2800" b="1" dirty="0" smtClean="0"/>
              <a:t> </a:t>
            </a:r>
            <a:r>
              <a:rPr lang="zh-CN" altLang="zh-CN" sz="2800" b="1" dirty="0" smtClean="0"/>
              <a:t>成</a:t>
            </a:r>
            <a:r>
              <a:rPr lang="en-US" altLang="zh-CN" sz="2800" b="1" dirty="0" smtClean="0"/>
              <a:t> </a:t>
            </a:r>
            <a:r>
              <a:rPr lang="zh-CN" altLang="zh-CN" sz="2800" b="1" dirty="0" smtClean="0"/>
              <a:t>员</a:t>
            </a:r>
            <a:endParaRPr lang="zh-CN" altLang="zh-CN" sz="2800" b="1" dirty="0"/>
          </a:p>
        </p:txBody>
      </p:sp>
      <p:sp>
        <p:nvSpPr>
          <p:cNvPr id="2" name="矩形 1"/>
          <p:cNvSpPr/>
          <p:nvPr/>
        </p:nvSpPr>
        <p:spPr>
          <a:xfrm>
            <a:off x="4620916" y="4020511"/>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．常数声明</a:t>
            </a:r>
          </a:p>
        </p:txBody>
      </p:sp>
      <p:sp>
        <p:nvSpPr>
          <p:cNvPr id="3" name="矩形 2"/>
          <p:cNvSpPr/>
          <p:nvPr/>
        </p:nvSpPr>
        <p:spPr>
          <a:xfrm>
            <a:off x="6336654" y="4011282"/>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．字段声明</a:t>
            </a:r>
          </a:p>
        </p:txBody>
      </p:sp>
    </p:spTree>
    <p:extLst>
      <p:ext uri="{BB962C8B-B14F-4D97-AF65-F5344CB8AC3E}">
        <p14:creationId xmlns:p14="http://schemas.microsoft.com/office/powerpoint/2010/main" val="62429407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．常数声明</a:t>
            </a:r>
          </a:p>
        </p:txBody>
      </p:sp>
      <p:sp>
        <p:nvSpPr>
          <p:cNvPr id="3" name="矩形 2"/>
          <p:cNvSpPr/>
          <p:nvPr/>
        </p:nvSpPr>
        <p:spPr>
          <a:xfrm>
            <a:off x="1301149" y="1128455"/>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96845" y="1497787"/>
            <a:ext cx="9639749" cy="4086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常数修饰符</a:t>
            </a:r>
            <a:r>
              <a:rPr lang="en-US" altLang="zh-CN" dirty="0"/>
              <a:t>]  </a:t>
            </a:r>
            <a:r>
              <a:rPr lang="en-US" altLang="zh-CN" dirty="0" err="1"/>
              <a:t>const</a:t>
            </a:r>
            <a:r>
              <a:rPr lang="en-US" altLang="zh-CN" dirty="0"/>
              <a:t> </a:t>
            </a:r>
            <a:r>
              <a:rPr lang="zh-CN" altLang="zh-CN" dirty="0"/>
              <a:t>类型 标识符</a:t>
            </a:r>
            <a:r>
              <a:rPr lang="en-US" altLang="zh-CN" dirty="0"/>
              <a:t> = </a:t>
            </a:r>
            <a:r>
              <a:rPr lang="zh-CN" altLang="zh-CN" dirty="0"/>
              <a:t>常数表达式</a:t>
            </a:r>
            <a:r>
              <a:rPr lang="en-US" altLang="zh-CN" dirty="0"/>
              <a:t> [, …]</a:t>
            </a:r>
            <a:endParaRPr lang="zh-CN" altLang="zh-CN" dirty="0"/>
          </a:p>
        </p:txBody>
      </p:sp>
      <p:sp>
        <p:nvSpPr>
          <p:cNvPr id="5" name="TextBox 4"/>
          <p:cNvSpPr txBox="1"/>
          <p:nvPr/>
        </p:nvSpPr>
        <p:spPr>
          <a:xfrm>
            <a:off x="818707" y="1938262"/>
            <a:ext cx="10462437" cy="1754326"/>
          </a:xfrm>
          <a:prstGeom prst="rect">
            <a:avLst/>
          </a:prstGeom>
          <a:noFill/>
        </p:spPr>
        <p:txBody>
          <a:bodyPr wrap="square" rtlCol="0">
            <a:spAutoFit/>
          </a:bodyPr>
          <a:lstStyle/>
          <a:p>
            <a:pPr indent="446088"/>
            <a:r>
              <a:rPr lang="zh-CN" altLang="zh-CN" dirty="0"/>
              <a:t>其中：</a:t>
            </a:r>
          </a:p>
          <a:p>
            <a:pPr indent="446088"/>
            <a:r>
              <a:rPr lang="zh-CN" altLang="en-US" dirty="0" smtClean="0">
                <a:sym typeface="Wingdings"/>
              </a:rPr>
              <a:t> </a:t>
            </a:r>
            <a:r>
              <a:rPr lang="zh-CN" altLang="zh-CN" dirty="0" smtClean="0"/>
              <a:t>常数</a:t>
            </a:r>
            <a:r>
              <a:rPr lang="zh-CN" altLang="zh-CN" dirty="0"/>
              <a:t>修饰符——</a:t>
            </a:r>
            <a:r>
              <a:rPr lang="en-US" altLang="zh-CN" dirty="0"/>
              <a:t>new</a:t>
            </a:r>
            <a:r>
              <a:rPr lang="zh-CN" altLang="zh-CN" dirty="0"/>
              <a:t>、</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p>
          <a:p>
            <a:pPr indent="446088"/>
            <a:r>
              <a:rPr lang="zh-CN" altLang="en-US" dirty="0" smtClean="0">
                <a:sym typeface="Wingdings"/>
              </a:rPr>
              <a:t> </a:t>
            </a:r>
            <a:r>
              <a:rPr lang="zh-CN" altLang="zh-CN" dirty="0" smtClean="0"/>
              <a:t>类型</a:t>
            </a:r>
            <a:r>
              <a:rPr lang="zh-CN" altLang="zh-CN" dirty="0"/>
              <a:t>—</a:t>
            </a:r>
            <a:r>
              <a:rPr lang="en-US" altLang="zh-CN" dirty="0" err="1"/>
              <a:t>sbyte</a:t>
            </a:r>
            <a:r>
              <a:rPr lang="zh-CN" altLang="zh-CN" dirty="0"/>
              <a:t>、</a:t>
            </a:r>
            <a:r>
              <a:rPr lang="en-US" altLang="zh-CN" dirty="0"/>
              <a:t>byte</a:t>
            </a:r>
            <a:r>
              <a:rPr lang="zh-CN" altLang="zh-CN" dirty="0"/>
              <a:t>、</a:t>
            </a:r>
            <a:r>
              <a:rPr lang="en-US" altLang="zh-CN" dirty="0"/>
              <a:t>short</a:t>
            </a:r>
            <a:r>
              <a:rPr lang="zh-CN" altLang="zh-CN" dirty="0"/>
              <a:t>、</a:t>
            </a:r>
            <a:r>
              <a:rPr lang="en-US" altLang="zh-CN" dirty="0" err="1"/>
              <a:t>ushort</a:t>
            </a:r>
            <a:r>
              <a:rPr lang="zh-CN" altLang="zh-CN" dirty="0"/>
              <a:t>、</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a:t>
            </a:r>
            <a:r>
              <a:rPr lang="en-US" altLang="zh-CN" dirty="0" err="1"/>
              <a:t>ulong</a:t>
            </a:r>
            <a:r>
              <a:rPr lang="zh-CN" altLang="zh-CN" dirty="0"/>
              <a:t>、</a:t>
            </a:r>
            <a:r>
              <a:rPr lang="en-US" altLang="zh-CN" dirty="0"/>
              <a:t>char</a:t>
            </a:r>
            <a:r>
              <a:rPr lang="zh-CN" altLang="zh-CN" dirty="0"/>
              <a:t>、</a:t>
            </a:r>
            <a:r>
              <a:rPr lang="en-US" altLang="zh-CN" dirty="0"/>
              <a:t>float</a:t>
            </a:r>
            <a:r>
              <a:rPr lang="zh-CN" altLang="zh-CN" dirty="0"/>
              <a:t>、</a:t>
            </a:r>
            <a:r>
              <a:rPr lang="en-US" altLang="zh-CN" dirty="0"/>
              <a:t>double</a:t>
            </a:r>
            <a:r>
              <a:rPr lang="zh-CN" altLang="zh-CN" dirty="0"/>
              <a:t>、</a:t>
            </a:r>
            <a:r>
              <a:rPr lang="en-US" altLang="zh-CN" dirty="0"/>
              <a:t>decimal</a:t>
            </a:r>
            <a:r>
              <a:rPr lang="zh-CN" altLang="zh-CN" dirty="0"/>
              <a:t>、</a:t>
            </a:r>
            <a:r>
              <a:rPr lang="en-US" altLang="zh-CN" dirty="0" err="1"/>
              <a:t>bool</a:t>
            </a:r>
            <a:r>
              <a:rPr lang="zh-CN" altLang="zh-CN" dirty="0"/>
              <a:t>、</a:t>
            </a:r>
            <a:r>
              <a:rPr lang="en-US" altLang="zh-CN" dirty="0"/>
              <a:t>string</a:t>
            </a:r>
            <a:r>
              <a:rPr lang="zh-CN" altLang="zh-CN" dirty="0"/>
              <a:t>、枚举类型或引用类型。</a:t>
            </a:r>
          </a:p>
          <a:p>
            <a:pPr indent="446088"/>
            <a:r>
              <a:rPr lang="zh-CN" altLang="zh-CN" dirty="0"/>
              <a:t>常数表达式的值类型应与目标类型一致，或者通过隐式转换规则转换成目标类型。</a:t>
            </a:r>
          </a:p>
          <a:p>
            <a:pPr indent="446088"/>
            <a:r>
              <a:rPr lang="zh-CN" altLang="zh-CN" dirty="0"/>
              <a:t>例如</a:t>
            </a:r>
            <a:r>
              <a:rPr lang="zh-CN" altLang="zh-CN" dirty="0" smtClean="0"/>
              <a:t>：</a:t>
            </a:r>
            <a:endParaRPr lang="zh-CN" altLang="zh-CN" dirty="0"/>
          </a:p>
        </p:txBody>
      </p:sp>
      <p:sp>
        <p:nvSpPr>
          <p:cNvPr id="6" name="TextBox 5"/>
          <p:cNvSpPr txBox="1"/>
          <p:nvPr/>
        </p:nvSpPr>
        <p:spPr>
          <a:xfrm>
            <a:off x="1396845" y="3692588"/>
            <a:ext cx="9639749" cy="1940957"/>
          </a:xfrm>
          <a:prstGeom prst="roundRect">
            <a:avLst>
              <a:gd name="adj" fmla="val 8450"/>
            </a:avLst>
          </a:prstGeom>
          <a:solidFill>
            <a:srgbClr val="EDD0D0"/>
          </a:solidFill>
        </p:spPr>
        <p:txBody>
          <a:bodyPr wrap="square" rtlCol="0">
            <a:spAutoFit/>
          </a:bodyPr>
          <a:lstStyle/>
          <a:p>
            <a:r>
              <a:rPr lang="en-US" altLang="zh-CN" dirty="0"/>
              <a:t>class </a:t>
            </a:r>
            <a:r>
              <a:rPr lang="en-US" altLang="zh-CN" dirty="0" err="1"/>
              <a:t>A_const</a:t>
            </a:r>
            <a:endParaRPr lang="zh-CN" altLang="zh-CN" dirty="0"/>
          </a:p>
          <a:p>
            <a:r>
              <a:rPr lang="en-US" altLang="zh-CN" dirty="0"/>
              <a:t>{</a:t>
            </a:r>
            <a:endParaRPr lang="zh-CN" altLang="zh-CN" dirty="0"/>
          </a:p>
          <a:p>
            <a:r>
              <a:rPr lang="en-US" altLang="zh-CN" dirty="0"/>
              <a:t>   public </a:t>
            </a:r>
            <a:r>
              <a:rPr lang="en-US" altLang="zh-CN" dirty="0" err="1"/>
              <a:t>const</a:t>
            </a:r>
            <a:r>
              <a:rPr lang="en-US" altLang="zh-CN" dirty="0"/>
              <a:t> </a:t>
            </a:r>
            <a:r>
              <a:rPr lang="en-US" altLang="zh-CN" dirty="0" err="1"/>
              <a:t>int</a:t>
            </a:r>
            <a:r>
              <a:rPr lang="en-US" altLang="zh-CN" dirty="0"/>
              <a:t> X=10;</a:t>
            </a:r>
            <a:endParaRPr lang="zh-CN" altLang="zh-CN" dirty="0"/>
          </a:p>
          <a:p>
            <a:r>
              <a:rPr lang="en-US" altLang="zh-CN" dirty="0"/>
              <a:t>   </a:t>
            </a:r>
            <a:r>
              <a:rPr lang="en-US" altLang="zh-CN" dirty="0" err="1"/>
              <a:t>const</a:t>
            </a:r>
            <a:r>
              <a:rPr lang="en-US" altLang="zh-CN" dirty="0"/>
              <a:t> double PI=3.1416;         // </a:t>
            </a:r>
            <a:r>
              <a:rPr lang="zh-CN" altLang="zh-CN" dirty="0"/>
              <a:t>默认访问修饰符，即约定为</a:t>
            </a:r>
            <a:r>
              <a:rPr lang="en-US" altLang="zh-CN" dirty="0"/>
              <a:t>private</a:t>
            </a:r>
            <a:endParaRPr lang="zh-CN" altLang="zh-CN" dirty="0"/>
          </a:p>
          <a:p>
            <a:r>
              <a:rPr lang="en-US" altLang="zh-CN" dirty="0"/>
              <a:t>   </a:t>
            </a:r>
            <a:r>
              <a:rPr lang="en-US" altLang="zh-CN" dirty="0" err="1"/>
              <a:t>const</a:t>
            </a:r>
            <a:r>
              <a:rPr lang="en-US" altLang="zh-CN" dirty="0"/>
              <a:t> double Y= 0.618+3.14;</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66370251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．常数声明</a:t>
            </a:r>
          </a:p>
        </p:txBody>
      </p:sp>
      <p:sp>
        <p:nvSpPr>
          <p:cNvPr id="3" name="TextBox 2"/>
          <p:cNvSpPr txBox="1"/>
          <p:nvPr/>
        </p:nvSpPr>
        <p:spPr>
          <a:xfrm>
            <a:off x="1063256" y="1201479"/>
            <a:ext cx="10196623" cy="923330"/>
          </a:xfrm>
          <a:prstGeom prst="rect">
            <a:avLst/>
          </a:prstGeom>
          <a:noFill/>
        </p:spPr>
        <p:txBody>
          <a:bodyPr wrap="square" rtlCol="0">
            <a:spAutoFit/>
          </a:bodyPr>
          <a:lstStyle/>
          <a:p>
            <a:pPr indent="446088"/>
            <a:r>
              <a:rPr lang="zh-CN" altLang="zh-CN" dirty="0"/>
              <a:t>常数表达式的值应该是一个可以在编译时计算的值，常数声明不允许使用</a:t>
            </a:r>
            <a:r>
              <a:rPr lang="en-US" altLang="zh-CN" dirty="0"/>
              <a:t>static</a:t>
            </a:r>
            <a:r>
              <a:rPr lang="zh-CN" altLang="zh-CN" dirty="0"/>
              <a:t>修饰符，但它和静态成员一样能通过类访问。</a:t>
            </a:r>
          </a:p>
          <a:p>
            <a:pPr indent="446088"/>
            <a:r>
              <a:rPr lang="zh-CN" altLang="zh-CN" dirty="0"/>
              <a:t>例如</a:t>
            </a:r>
            <a:r>
              <a:rPr lang="zh-CN" altLang="zh-CN" dirty="0" smtClean="0"/>
              <a:t>：</a:t>
            </a:r>
            <a:endParaRPr lang="zh-CN" altLang="zh-CN" dirty="0"/>
          </a:p>
        </p:txBody>
      </p:sp>
      <p:sp>
        <p:nvSpPr>
          <p:cNvPr id="4" name="圆角矩形 3"/>
          <p:cNvSpPr/>
          <p:nvPr/>
        </p:nvSpPr>
        <p:spPr>
          <a:xfrm>
            <a:off x="1580707" y="2124809"/>
            <a:ext cx="9562214" cy="2375297"/>
          </a:xfrm>
          <a:prstGeom prst="roundRect">
            <a:avLst>
              <a:gd name="adj" fmla="val 5842"/>
            </a:avLst>
          </a:prstGeom>
          <a:solidFill>
            <a:srgbClr val="EDD0D0"/>
          </a:solidFill>
        </p:spPr>
        <p:txBody>
          <a:bodyPr wrap="square">
            <a:spAutoFit/>
          </a:bodyPr>
          <a:lstStyle/>
          <a:p>
            <a:r>
              <a:rPr lang="en-US" altLang="zh-CN" dirty="0"/>
              <a:t>class Test</a:t>
            </a:r>
            <a:endParaRPr lang="zh-CN" altLang="zh-CN" dirty="0"/>
          </a:p>
          <a:p>
            <a:r>
              <a:rPr lang="en-US" altLang="zh-CN" dirty="0"/>
              <a:t>{</a:t>
            </a:r>
            <a:endParaRPr lang="zh-CN" altLang="zh-CN" dirty="0"/>
          </a:p>
          <a:p>
            <a:r>
              <a:rPr lang="en-US" altLang="zh-CN" dirty="0"/>
              <a:t>   public static void Main( )</a:t>
            </a:r>
            <a:endParaRPr lang="zh-CN" altLang="zh-CN" dirty="0"/>
          </a:p>
          <a:p>
            <a:r>
              <a:rPr lang="en-US" altLang="zh-CN" dirty="0"/>
              <a:t>   {</a:t>
            </a:r>
            <a:endParaRPr lang="zh-CN" altLang="zh-CN" dirty="0"/>
          </a:p>
          <a:p>
            <a:r>
              <a:rPr lang="en-US" altLang="zh-CN" dirty="0"/>
              <a:t>       </a:t>
            </a:r>
            <a:r>
              <a:rPr lang="en-US" altLang="zh-CN" dirty="0" err="1"/>
              <a:t>A_const</a:t>
            </a:r>
            <a:r>
              <a:rPr lang="en-US" altLang="zh-CN" dirty="0"/>
              <a:t> m = new </a:t>
            </a:r>
            <a:r>
              <a:rPr lang="en-US" altLang="zh-CN" dirty="0" err="1"/>
              <a:t>A_const</a:t>
            </a:r>
            <a:r>
              <a:rPr lang="en-US" altLang="zh-CN" dirty="0"/>
              <a:t> ( );</a:t>
            </a:r>
            <a:endParaRPr lang="zh-CN" altLang="zh-CN" dirty="0"/>
          </a:p>
          <a:p>
            <a:r>
              <a:rPr lang="en-US" altLang="zh-CN" dirty="0"/>
              <a:t>       </a:t>
            </a:r>
            <a:r>
              <a:rPr lang="en-US" altLang="zh-CN" dirty="0" err="1"/>
              <a:t>Console.WriteLine</a:t>
            </a:r>
            <a:r>
              <a:rPr lang="en-US" altLang="zh-CN" dirty="0"/>
              <a:t> ("X={0}, PI={1},Y={2}", </a:t>
            </a:r>
            <a:r>
              <a:rPr lang="en-US" altLang="zh-CN" dirty="0" err="1"/>
              <a:t>A_const.X</a:t>
            </a:r>
            <a:r>
              <a:rPr lang="en-US" altLang="zh-CN" dirty="0"/>
              <a:t> , </a:t>
            </a:r>
            <a:r>
              <a:rPr lang="en-US" altLang="zh-CN" dirty="0" err="1"/>
              <a:t>A_const.PI</a:t>
            </a:r>
            <a:r>
              <a:rPr lang="en-US" altLang="zh-CN" dirty="0"/>
              <a:t> , </a:t>
            </a:r>
            <a:r>
              <a:rPr lang="en-US" altLang="zh-CN" dirty="0" err="1"/>
              <a:t>A_const.Y</a:t>
            </a:r>
            <a:r>
              <a:rPr lang="en-US" altLang="zh-CN" dirty="0"/>
              <a: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203528410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．字段声明</a:t>
            </a:r>
          </a:p>
        </p:txBody>
      </p:sp>
      <p:sp>
        <p:nvSpPr>
          <p:cNvPr id="3" name="矩形 2"/>
          <p:cNvSpPr/>
          <p:nvPr/>
        </p:nvSpPr>
        <p:spPr>
          <a:xfrm>
            <a:off x="1272287" y="1202883"/>
            <a:ext cx="1338828" cy="369332"/>
          </a:xfrm>
          <a:prstGeom prst="rect">
            <a:avLst/>
          </a:prstGeom>
        </p:spPr>
        <p:txBody>
          <a:bodyPr wrap="none">
            <a:spAutoFit/>
          </a:bodyPr>
          <a:lstStyle/>
          <a:p>
            <a:r>
              <a:rPr lang="zh-CN" altLang="zh-CN" b="1" dirty="0"/>
              <a:t>语法形式：</a:t>
            </a:r>
          </a:p>
        </p:txBody>
      </p:sp>
      <p:sp>
        <p:nvSpPr>
          <p:cNvPr id="4" name="TextBox 3"/>
          <p:cNvSpPr txBox="1"/>
          <p:nvPr/>
        </p:nvSpPr>
        <p:spPr>
          <a:xfrm>
            <a:off x="1272287" y="1967023"/>
            <a:ext cx="9902532" cy="1200329"/>
          </a:xfrm>
          <a:prstGeom prst="rect">
            <a:avLst/>
          </a:prstGeom>
          <a:noFill/>
        </p:spPr>
        <p:txBody>
          <a:bodyPr wrap="square" rtlCol="0">
            <a:spAutoFit/>
          </a:bodyPr>
          <a:lstStyle/>
          <a:p>
            <a:r>
              <a:rPr lang="zh-CN" altLang="zh-CN" dirty="0" smtClean="0"/>
              <a:t>其中</a:t>
            </a:r>
            <a:r>
              <a:rPr lang="zh-CN" altLang="zh-CN" dirty="0"/>
              <a:t>：</a:t>
            </a:r>
          </a:p>
          <a:p>
            <a:r>
              <a:rPr lang="zh-CN" altLang="en-US" dirty="0" smtClean="0">
                <a:sym typeface="Wingdings"/>
              </a:rPr>
              <a:t> </a:t>
            </a:r>
            <a:r>
              <a:rPr lang="zh-CN" altLang="zh-CN" dirty="0" smtClean="0"/>
              <a:t>变量</a:t>
            </a:r>
            <a:r>
              <a:rPr lang="zh-CN" altLang="zh-CN" dirty="0"/>
              <a:t>声明列表——标识符或用逗号“</a:t>
            </a:r>
            <a:r>
              <a:rPr lang="en-US" altLang="zh-CN" dirty="0"/>
              <a:t>,</a:t>
            </a:r>
            <a:r>
              <a:rPr lang="zh-CN" altLang="zh-CN" dirty="0"/>
              <a:t>”分隔的多个标识符。</a:t>
            </a:r>
          </a:p>
          <a:p>
            <a:r>
              <a:rPr lang="zh-CN" altLang="zh-CN" dirty="0"/>
              <a:t>变量标识符还可用赋值号“</a:t>
            </a:r>
            <a:r>
              <a:rPr lang="en-US" altLang="zh-CN" dirty="0"/>
              <a:t>=</a:t>
            </a:r>
            <a:r>
              <a:rPr lang="zh-CN" altLang="zh-CN" dirty="0"/>
              <a:t>”设定初始值。</a:t>
            </a:r>
          </a:p>
          <a:p>
            <a:r>
              <a:rPr lang="zh-CN" altLang="zh-CN" dirty="0"/>
              <a:t>例如</a:t>
            </a:r>
            <a:r>
              <a:rPr lang="zh-CN" altLang="zh-CN" dirty="0" smtClean="0"/>
              <a:t>：</a:t>
            </a:r>
            <a:endParaRPr lang="zh-CN" altLang="zh-CN" dirty="0"/>
          </a:p>
        </p:txBody>
      </p:sp>
      <p:sp>
        <p:nvSpPr>
          <p:cNvPr id="5" name="圆角矩形 4"/>
          <p:cNvSpPr/>
          <p:nvPr/>
        </p:nvSpPr>
        <p:spPr>
          <a:xfrm>
            <a:off x="1404634" y="1538914"/>
            <a:ext cx="9578799" cy="4086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字段修饰符</a:t>
            </a:r>
            <a:r>
              <a:rPr lang="en-US" altLang="zh-CN" dirty="0"/>
              <a:t>]  </a:t>
            </a:r>
            <a:r>
              <a:rPr lang="zh-CN" altLang="zh-CN" dirty="0"/>
              <a:t>类型 变量声明列表</a:t>
            </a:r>
            <a:r>
              <a:rPr lang="en-US" altLang="zh-CN" dirty="0"/>
              <a:t>;</a:t>
            </a:r>
            <a:endParaRPr lang="zh-CN" altLang="zh-CN" dirty="0"/>
          </a:p>
        </p:txBody>
      </p:sp>
      <p:sp>
        <p:nvSpPr>
          <p:cNvPr id="6" name="圆角矩形 5"/>
          <p:cNvSpPr/>
          <p:nvPr/>
        </p:nvSpPr>
        <p:spPr>
          <a:xfrm>
            <a:off x="1404633" y="3167352"/>
            <a:ext cx="9578799" cy="1634490"/>
          </a:xfrm>
          <a:prstGeom prst="roundRect">
            <a:avLst>
              <a:gd name="adj" fmla="val 9511"/>
            </a:avLst>
          </a:prstGeom>
          <a:solidFill>
            <a:srgbClr val="EDD0D0"/>
          </a:solidFill>
        </p:spPr>
        <p:txBody>
          <a:bodyPr wrap="square">
            <a:spAutoFit/>
          </a:bodyPr>
          <a:lstStyle/>
          <a:p>
            <a:r>
              <a:rPr lang="en-US" altLang="zh-CN" dirty="0"/>
              <a:t>class A</a:t>
            </a:r>
            <a:endParaRPr lang="zh-CN" altLang="zh-CN" dirty="0"/>
          </a:p>
          <a:p>
            <a:r>
              <a:rPr lang="en-US" altLang="zh-CN" dirty="0"/>
              <a:t>{  </a:t>
            </a:r>
            <a:endParaRPr lang="zh-CN" altLang="zh-CN" dirty="0"/>
          </a:p>
          <a:p>
            <a:r>
              <a:rPr lang="en-US" altLang="zh-CN" dirty="0"/>
              <a:t>     </a:t>
            </a:r>
            <a:r>
              <a:rPr lang="en-US" altLang="zh-CN" dirty="0" err="1"/>
              <a:t>int</a:t>
            </a:r>
            <a:r>
              <a:rPr lang="en-US" altLang="zh-CN" dirty="0"/>
              <a:t>  x=100 ,  y = 200;</a:t>
            </a:r>
            <a:endParaRPr lang="zh-CN" altLang="zh-CN" dirty="0"/>
          </a:p>
          <a:p>
            <a:r>
              <a:rPr lang="en-US" altLang="zh-CN" dirty="0"/>
              <a:t>     float  sum = 1.0f;</a:t>
            </a:r>
            <a:endParaRPr lang="zh-CN" altLang="zh-CN" dirty="0"/>
          </a:p>
          <a:p>
            <a:r>
              <a:rPr lang="en-US" altLang="zh-CN" dirty="0"/>
              <a:t>}</a:t>
            </a:r>
            <a:endParaRPr lang="zh-CN" altLang="zh-CN" dirty="0"/>
          </a:p>
        </p:txBody>
      </p:sp>
      <p:sp>
        <p:nvSpPr>
          <p:cNvPr id="7" name="矩形 6"/>
          <p:cNvSpPr/>
          <p:nvPr/>
        </p:nvSpPr>
        <p:spPr>
          <a:xfrm>
            <a:off x="1180214" y="4801842"/>
            <a:ext cx="9792583" cy="923330"/>
          </a:xfrm>
          <a:prstGeom prst="rect">
            <a:avLst/>
          </a:prstGeom>
        </p:spPr>
        <p:txBody>
          <a:bodyPr wrap="square">
            <a:spAutoFit/>
          </a:bodyPr>
          <a:lstStyle/>
          <a:p>
            <a:pPr marL="285750" indent="-285750">
              <a:buFont typeface="Wingdings" pitchFamily="2" charset="2"/>
              <a:buChar char="v"/>
            </a:pPr>
            <a:r>
              <a:rPr lang="zh-CN" altLang="zh-CN" dirty="0" smtClean="0"/>
              <a:t>字段</a:t>
            </a:r>
            <a:r>
              <a:rPr lang="zh-CN" altLang="zh-CN" dirty="0"/>
              <a:t>修饰符——</a:t>
            </a:r>
            <a:r>
              <a:rPr lang="en-US" altLang="zh-CN" dirty="0"/>
              <a:t>new</a:t>
            </a:r>
            <a:r>
              <a:rPr lang="zh-CN" altLang="zh-CN" dirty="0"/>
              <a:t>、</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r>
              <a:rPr lang="en-US" altLang="zh-CN" dirty="0"/>
              <a:t>static</a:t>
            </a:r>
            <a:r>
              <a:rPr lang="zh-CN" altLang="zh-CN" dirty="0"/>
              <a:t>、</a:t>
            </a:r>
            <a:r>
              <a:rPr lang="en-US" altLang="zh-CN" dirty="0" err="1"/>
              <a:t>readonly</a:t>
            </a:r>
            <a:r>
              <a:rPr lang="zh-CN" altLang="zh-CN" dirty="0"/>
              <a:t>、</a:t>
            </a:r>
            <a:r>
              <a:rPr lang="en-US" altLang="zh-CN" dirty="0"/>
              <a:t>volatile</a:t>
            </a:r>
            <a:r>
              <a:rPr lang="zh-CN" altLang="zh-CN" dirty="0" smtClean="0"/>
              <a:t>。</a:t>
            </a:r>
            <a:endParaRPr lang="en-US" altLang="zh-CN" dirty="0" smtClean="0"/>
          </a:p>
          <a:p>
            <a:r>
              <a:rPr lang="zh-CN" altLang="zh-CN" dirty="0"/>
              <a:t>【例</a:t>
            </a:r>
            <a:r>
              <a:rPr lang="en-US" altLang="zh-CN" b="1" dirty="0"/>
              <a:t>2.17</a:t>
            </a:r>
            <a:r>
              <a:rPr lang="zh-CN" altLang="zh-CN" dirty="0"/>
              <a:t>】 通过构造</a:t>
            </a:r>
            <a:r>
              <a:rPr lang="zh-CN" altLang="zh-CN" dirty="0">
                <a:hlinkClick r:id="rId2" action="ppaction://hlinkfile"/>
              </a:rPr>
              <a:t>函数给只读字段赋值。</a:t>
            </a:r>
            <a:endParaRPr lang="zh-CN" altLang="zh-CN" dirty="0"/>
          </a:p>
          <a:p>
            <a:r>
              <a:rPr lang="zh-CN" altLang="zh-CN" dirty="0" smtClean="0"/>
              <a:t>程序运行</a:t>
            </a:r>
            <a:r>
              <a:rPr lang="zh-CN" altLang="zh-CN" dirty="0"/>
              <a:t>结果如图</a:t>
            </a:r>
            <a:r>
              <a:rPr lang="en-US" altLang="zh-CN" dirty="0"/>
              <a:t>2.26</a:t>
            </a:r>
            <a:r>
              <a:rPr lang="zh-CN" altLang="zh-CN" dirty="0"/>
              <a:t>所示 </a:t>
            </a:r>
            <a:endParaRPr lang="en-US" altLang="zh-CN" dirty="0" smtClean="0"/>
          </a:p>
        </p:txBody>
      </p:sp>
      <p:pic>
        <p:nvPicPr>
          <p:cNvPr id="75778" name="图片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861" y="5725172"/>
            <a:ext cx="2723190" cy="5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52754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smtClean="0"/>
              <a:t>构</a:t>
            </a:r>
            <a:r>
              <a:rPr lang="en-US" altLang="zh-CN" sz="2800" b="1" dirty="0" smtClean="0"/>
              <a:t> </a:t>
            </a:r>
            <a:r>
              <a:rPr lang="zh-CN" altLang="zh-CN" sz="2800" b="1" dirty="0" smtClean="0"/>
              <a:t>造</a:t>
            </a:r>
            <a:r>
              <a:rPr lang="en-US" altLang="zh-CN" sz="2800" b="1" dirty="0" smtClean="0"/>
              <a:t> </a:t>
            </a:r>
            <a:r>
              <a:rPr lang="zh-CN" altLang="zh-CN" sz="2800" b="1" dirty="0" smtClean="0"/>
              <a:t>函</a:t>
            </a:r>
            <a:r>
              <a:rPr lang="en-US" altLang="zh-CN" sz="2800" b="1" dirty="0" smtClean="0"/>
              <a:t> </a:t>
            </a:r>
            <a:r>
              <a:rPr lang="zh-CN" altLang="zh-CN" sz="2800" b="1" dirty="0" smtClean="0"/>
              <a:t>数</a:t>
            </a:r>
            <a:endParaRPr lang="zh-CN" altLang="zh-CN" sz="2800" b="1" dirty="0"/>
          </a:p>
        </p:txBody>
      </p:sp>
      <p:sp>
        <p:nvSpPr>
          <p:cNvPr id="2" name="矩形 1"/>
          <p:cNvSpPr/>
          <p:nvPr/>
        </p:nvSpPr>
        <p:spPr>
          <a:xfrm>
            <a:off x="4142431" y="4020511"/>
            <a:ext cx="193995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．实例构造函数</a:t>
            </a:r>
          </a:p>
        </p:txBody>
      </p:sp>
      <p:sp>
        <p:nvSpPr>
          <p:cNvPr id="3" name="矩形 2"/>
          <p:cNvSpPr/>
          <p:nvPr/>
        </p:nvSpPr>
        <p:spPr>
          <a:xfrm>
            <a:off x="6198425" y="4011282"/>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．静态构造函数</a:t>
            </a:r>
          </a:p>
        </p:txBody>
      </p:sp>
    </p:spTree>
    <p:extLst>
      <p:ext uri="{BB962C8B-B14F-4D97-AF65-F5344CB8AC3E}">
        <p14:creationId xmlns:p14="http://schemas.microsoft.com/office/powerpoint/2010/main" val="194449982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．装箱</a:t>
            </a:r>
          </a:p>
        </p:txBody>
      </p:sp>
      <p:sp>
        <p:nvSpPr>
          <p:cNvPr id="4" name="矩形 3"/>
          <p:cNvSpPr/>
          <p:nvPr/>
        </p:nvSpPr>
        <p:spPr>
          <a:xfrm>
            <a:off x="1687899" y="1319841"/>
            <a:ext cx="3967753" cy="369332"/>
          </a:xfrm>
          <a:prstGeom prst="rect">
            <a:avLst/>
          </a:prstGeom>
        </p:spPr>
        <p:txBody>
          <a:bodyPr wrap="none">
            <a:spAutoFit/>
          </a:bodyPr>
          <a:lstStyle/>
          <a:p>
            <a:r>
              <a:rPr lang="zh-CN" altLang="zh-CN" dirty="0"/>
              <a:t>上段代码的操作机制，如图</a:t>
            </a:r>
            <a:r>
              <a:rPr lang="en-US" altLang="zh-CN" dirty="0"/>
              <a:t>2.3</a:t>
            </a:r>
            <a:r>
              <a:rPr lang="zh-CN" altLang="zh-CN" dirty="0"/>
              <a:t>所示。</a:t>
            </a:r>
          </a:p>
        </p:txBody>
      </p:sp>
      <p:pic>
        <p:nvPicPr>
          <p:cNvPr id="5122" name="Picture 2" descr="2t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47" y="2202011"/>
            <a:ext cx="5800129" cy="1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20666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3" name="矩形 2"/>
          <p:cNvSpPr/>
          <p:nvPr/>
        </p:nvSpPr>
        <p:spPr>
          <a:xfrm>
            <a:off x="1272287" y="1181617"/>
            <a:ext cx="1338828" cy="369332"/>
          </a:xfrm>
          <a:prstGeom prst="rect">
            <a:avLst/>
          </a:prstGeom>
        </p:spPr>
        <p:txBody>
          <a:bodyPr wrap="none">
            <a:spAutoFit/>
          </a:bodyPr>
          <a:lstStyle/>
          <a:p>
            <a:r>
              <a:rPr lang="zh-CN" altLang="zh-CN" b="1" dirty="0"/>
              <a:t>声明格式：</a:t>
            </a:r>
          </a:p>
        </p:txBody>
      </p:sp>
      <p:sp>
        <p:nvSpPr>
          <p:cNvPr id="4" name="圆角矩形 3"/>
          <p:cNvSpPr/>
          <p:nvPr/>
        </p:nvSpPr>
        <p:spPr>
          <a:xfrm>
            <a:off x="1378688" y="1561007"/>
            <a:ext cx="9509052" cy="1634490"/>
          </a:xfrm>
          <a:prstGeom prst="roundRect">
            <a:avLst>
              <a:gd name="adj" fmla="val 10162"/>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构造函数修饰符</a:t>
            </a:r>
            <a:r>
              <a:rPr lang="en-US" altLang="zh-CN" dirty="0"/>
              <a:t>] </a:t>
            </a:r>
            <a:r>
              <a:rPr lang="zh-CN" altLang="zh-CN" dirty="0"/>
              <a:t>标识符</a:t>
            </a:r>
            <a:r>
              <a:rPr lang="en-US" altLang="zh-CN" dirty="0"/>
              <a:t> ( [</a:t>
            </a:r>
            <a:r>
              <a:rPr lang="zh-CN" altLang="zh-CN" dirty="0"/>
              <a:t>参数列表</a:t>
            </a:r>
            <a:r>
              <a:rPr lang="en-US" altLang="zh-CN" dirty="0"/>
              <a:t>] ) </a:t>
            </a:r>
            <a:endParaRPr lang="zh-CN" altLang="zh-CN" dirty="0"/>
          </a:p>
          <a:p>
            <a:r>
              <a:rPr lang="en-US" altLang="zh-CN" dirty="0"/>
              <a:t>[: base ( [</a:t>
            </a:r>
            <a:r>
              <a:rPr lang="zh-CN" altLang="zh-CN" dirty="0"/>
              <a:t>参数列表</a:t>
            </a:r>
            <a:r>
              <a:rPr lang="en-US" altLang="zh-CN" dirty="0"/>
              <a:t>] ) ]   [: this ( [</a:t>
            </a:r>
            <a:r>
              <a:rPr lang="zh-CN" altLang="zh-CN" dirty="0"/>
              <a:t>参数列表</a:t>
            </a:r>
            <a:r>
              <a:rPr lang="en-US" altLang="zh-CN" dirty="0"/>
              <a:t>] ) ] </a:t>
            </a:r>
            <a:endParaRPr lang="zh-CN" altLang="zh-CN" dirty="0"/>
          </a:p>
          <a:p>
            <a:r>
              <a:rPr lang="en-US" altLang="zh-CN" dirty="0"/>
              <a:t>{</a:t>
            </a:r>
            <a:endParaRPr lang="zh-CN" altLang="zh-CN" dirty="0"/>
          </a:p>
          <a:p>
            <a:r>
              <a:rPr lang="en-US" altLang="zh-CN" dirty="0"/>
              <a:t>	</a:t>
            </a:r>
            <a:r>
              <a:rPr lang="zh-CN" altLang="zh-CN" dirty="0"/>
              <a:t>语句块</a:t>
            </a:r>
          </a:p>
          <a:p>
            <a:r>
              <a:rPr lang="en-US" altLang="zh-CN" dirty="0" smtClean="0"/>
              <a:t>}</a:t>
            </a:r>
            <a:endParaRPr lang="zh-CN" altLang="zh-CN" dirty="0"/>
          </a:p>
        </p:txBody>
      </p:sp>
      <p:sp>
        <p:nvSpPr>
          <p:cNvPr id="5" name="TextBox 4"/>
          <p:cNvSpPr txBox="1"/>
          <p:nvPr/>
        </p:nvSpPr>
        <p:spPr>
          <a:xfrm>
            <a:off x="818707" y="3359888"/>
            <a:ext cx="10356112" cy="1754326"/>
          </a:xfrm>
          <a:prstGeom prst="rect">
            <a:avLst/>
          </a:prstGeom>
          <a:noFill/>
        </p:spPr>
        <p:txBody>
          <a:bodyPr wrap="square" rtlCol="0">
            <a:spAutoFit/>
          </a:bodyPr>
          <a:lstStyle/>
          <a:p>
            <a:pPr indent="446088"/>
            <a:r>
              <a:rPr lang="zh-CN" altLang="zh-CN" dirty="0"/>
              <a:t>其中：</a:t>
            </a:r>
          </a:p>
          <a:p>
            <a:pPr indent="446088"/>
            <a:r>
              <a:rPr lang="zh-CN" altLang="en-US" dirty="0" smtClean="0">
                <a:sym typeface="Wingdings"/>
              </a:rPr>
              <a:t> </a:t>
            </a:r>
            <a:r>
              <a:rPr lang="zh-CN" altLang="zh-CN" dirty="0" smtClean="0"/>
              <a:t>构造</a:t>
            </a:r>
            <a:r>
              <a:rPr lang="zh-CN" altLang="zh-CN" dirty="0"/>
              <a:t>函数修饰符——</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r>
              <a:rPr lang="en-US" altLang="zh-CN" dirty="0"/>
              <a:t>extern</a:t>
            </a:r>
            <a:r>
              <a:rPr lang="zh-CN" altLang="zh-CN" dirty="0"/>
              <a:t>。</a:t>
            </a:r>
          </a:p>
          <a:p>
            <a:pPr indent="446088"/>
            <a:r>
              <a:rPr lang="zh-CN" altLang="en-US" dirty="0" smtClean="0">
                <a:sym typeface="Wingdings"/>
              </a:rPr>
              <a:t> </a:t>
            </a:r>
            <a:r>
              <a:rPr lang="zh-CN" altLang="zh-CN" dirty="0" smtClean="0"/>
              <a:t>标识符</a:t>
            </a:r>
            <a:r>
              <a:rPr lang="zh-CN" altLang="zh-CN" dirty="0"/>
              <a:t>（</a:t>
            </a:r>
            <a:r>
              <a:rPr lang="en-US" altLang="zh-CN" dirty="0"/>
              <a:t>[</a:t>
            </a:r>
            <a:r>
              <a:rPr lang="zh-CN" altLang="zh-CN" dirty="0"/>
              <a:t>参数列表</a:t>
            </a:r>
            <a:r>
              <a:rPr lang="en-US" altLang="zh-CN" dirty="0"/>
              <a:t>]</a:t>
            </a:r>
            <a:r>
              <a:rPr lang="zh-CN" altLang="zh-CN" dirty="0"/>
              <a:t>）——即构造函数名，必须与其所在类同名。</a:t>
            </a:r>
          </a:p>
          <a:p>
            <a:pPr indent="446088"/>
            <a:r>
              <a:rPr lang="zh-CN" altLang="zh-CN" dirty="0"/>
              <a:t>构造函数不声明返回类型，并且没有任何返回值。它与返回值类型为</a:t>
            </a:r>
            <a:r>
              <a:rPr lang="en-US" altLang="zh-CN" dirty="0"/>
              <a:t> void </a:t>
            </a:r>
            <a:r>
              <a:rPr lang="zh-CN" altLang="zh-CN" dirty="0"/>
              <a:t>的函数不同。构造函数可以没有参数，也可以有一个或多个参数。</a:t>
            </a:r>
          </a:p>
          <a:p>
            <a:pPr indent="446088"/>
            <a:endParaRPr lang="zh-CN" altLang="en-US" dirty="0"/>
          </a:p>
        </p:txBody>
      </p:sp>
    </p:spTree>
    <p:extLst>
      <p:ext uri="{BB962C8B-B14F-4D97-AF65-F5344CB8AC3E}">
        <p14:creationId xmlns:p14="http://schemas.microsoft.com/office/powerpoint/2010/main" val="4001407060"/>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3" name="TextBox 2"/>
          <p:cNvSpPr txBox="1"/>
          <p:nvPr/>
        </p:nvSpPr>
        <p:spPr>
          <a:xfrm>
            <a:off x="1254642" y="1297172"/>
            <a:ext cx="9718158" cy="1338828"/>
          </a:xfrm>
          <a:prstGeom prst="rect">
            <a:avLst/>
          </a:prstGeom>
          <a:noFill/>
        </p:spPr>
        <p:txBody>
          <a:bodyPr wrap="square" rtlCol="0">
            <a:spAutoFit/>
          </a:bodyPr>
          <a:lstStyle/>
          <a:p>
            <a:pPr>
              <a:lnSpc>
                <a:spcPct val="150000"/>
              </a:lnSpc>
            </a:pPr>
            <a:r>
              <a:rPr lang="zh-CN" altLang="zh-CN" dirty="0"/>
              <a:t>【例</a:t>
            </a:r>
            <a:r>
              <a:rPr lang="en-US" altLang="zh-CN" b="1" dirty="0"/>
              <a:t>2.18</a:t>
            </a:r>
            <a:r>
              <a:rPr lang="zh-CN" altLang="zh-CN" dirty="0"/>
              <a:t>】 </a:t>
            </a:r>
            <a:r>
              <a:rPr lang="zh-CN" altLang="zh-CN" dirty="0">
                <a:hlinkClick r:id="rId2" action="ppaction://hlinkfile"/>
              </a:rPr>
              <a:t>构造函数初始化。</a:t>
            </a:r>
            <a:endParaRPr lang="zh-CN" altLang="zh-CN" dirty="0"/>
          </a:p>
          <a:p>
            <a:pPr>
              <a:lnSpc>
                <a:spcPct val="150000"/>
              </a:lnSpc>
            </a:pPr>
            <a:r>
              <a:rPr lang="zh-CN" altLang="zh-CN" dirty="0"/>
              <a:t>实例对象创建时，根据不同的参数调用相应的构造函数完成初始化。</a:t>
            </a:r>
          </a:p>
          <a:p>
            <a:pPr>
              <a:lnSpc>
                <a:spcPct val="150000"/>
              </a:lnSpc>
            </a:pPr>
            <a:r>
              <a:rPr lang="zh-CN" altLang="zh-CN" dirty="0" smtClean="0"/>
              <a:t>运行</a:t>
            </a:r>
            <a:r>
              <a:rPr lang="zh-CN" altLang="zh-CN" dirty="0"/>
              <a:t>结果如图</a:t>
            </a:r>
            <a:r>
              <a:rPr lang="en-US" altLang="zh-CN" dirty="0"/>
              <a:t>2.27</a:t>
            </a:r>
            <a:r>
              <a:rPr lang="zh-CN" altLang="zh-CN" dirty="0"/>
              <a:t>所示 </a:t>
            </a:r>
            <a:r>
              <a:rPr lang="zh-CN" altLang="en-US" dirty="0" smtClean="0"/>
              <a:t>。</a:t>
            </a:r>
            <a:endParaRPr lang="zh-CN" altLang="en-US" dirty="0"/>
          </a:p>
        </p:txBody>
      </p:sp>
      <p:pic>
        <p:nvPicPr>
          <p:cNvPr id="48130" name="图片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87" y="2741944"/>
            <a:ext cx="1853055" cy="9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29340" y="3912781"/>
            <a:ext cx="10419907" cy="1200329"/>
          </a:xfrm>
          <a:prstGeom prst="rect">
            <a:avLst/>
          </a:prstGeom>
          <a:noFill/>
        </p:spPr>
        <p:txBody>
          <a:bodyPr wrap="square" rtlCol="0">
            <a:spAutoFit/>
          </a:bodyPr>
          <a:lstStyle/>
          <a:p>
            <a:pPr indent="446088"/>
            <a:r>
              <a:rPr lang="zh-CN" altLang="zh-CN" dirty="0"/>
              <a:t>上例中声明了一个类</a:t>
            </a:r>
            <a:r>
              <a:rPr lang="en-US" altLang="zh-CN" dirty="0"/>
              <a:t> Point</a:t>
            </a:r>
            <a:r>
              <a:rPr lang="zh-CN" altLang="zh-CN" dirty="0"/>
              <a:t>，它提供了两个重载的构造函数：一个是不带参数的函数，另一个是带有两个</a:t>
            </a:r>
            <a:r>
              <a:rPr lang="en-US" altLang="zh-CN" dirty="0"/>
              <a:t> double</a:t>
            </a:r>
            <a:r>
              <a:rPr lang="zh-CN" altLang="zh-CN" dirty="0"/>
              <a:t>参数的函数。如果类中没有定义这些函数，那么</a:t>
            </a:r>
            <a:r>
              <a:rPr lang="en-US" altLang="zh-CN" dirty="0"/>
              <a:t> CLR </a:t>
            </a:r>
            <a:r>
              <a:rPr lang="zh-CN" altLang="zh-CN" dirty="0"/>
              <a:t>会自动提供一个默认的构造函数。但是，一旦用户在类中自定义了构造函数，系统就</a:t>
            </a:r>
            <a:r>
              <a:rPr lang="zh-CN" altLang="zh-CN" b="1" dirty="0"/>
              <a:t>不再提供</a:t>
            </a:r>
            <a:r>
              <a:rPr lang="zh-CN" altLang="zh-CN" dirty="0"/>
              <a:t>默认构造函数—这一点需要特别注意，否则系统编译会报出错</a:t>
            </a:r>
            <a:r>
              <a:rPr lang="zh-CN" altLang="zh-CN" dirty="0" smtClean="0"/>
              <a:t>。</a:t>
            </a:r>
            <a:endParaRPr lang="zh-CN" altLang="zh-CN" dirty="0"/>
          </a:p>
        </p:txBody>
      </p:sp>
    </p:spTree>
    <p:extLst>
      <p:ext uri="{BB962C8B-B14F-4D97-AF65-F5344CB8AC3E}">
        <p14:creationId xmlns:p14="http://schemas.microsoft.com/office/powerpoint/2010/main" val="143914754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7" name="TextBox 6"/>
          <p:cNvSpPr txBox="1"/>
          <p:nvPr/>
        </p:nvSpPr>
        <p:spPr>
          <a:xfrm>
            <a:off x="1063256" y="1488558"/>
            <a:ext cx="10037135" cy="646331"/>
          </a:xfrm>
          <a:prstGeom prst="rect">
            <a:avLst/>
          </a:prstGeom>
          <a:noFill/>
        </p:spPr>
        <p:txBody>
          <a:bodyPr wrap="square" rtlCol="0">
            <a:spAutoFit/>
          </a:bodyPr>
          <a:lstStyle/>
          <a:p>
            <a:pPr indent="446088"/>
            <a:r>
              <a:rPr lang="zh-CN" altLang="zh-CN" dirty="0" smtClean="0"/>
              <a:t>例如</a:t>
            </a:r>
            <a:r>
              <a:rPr lang="zh-CN" altLang="zh-CN" dirty="0"/>
              <a:t>，将上例中的</a:t>
            </a:r>
            <a:r>
              <a:rPr lang="en-US" altLang="zh-CN" dirty="0"/>
              <a:t>Point</a:t>
            </a:r>
            <a:r>
              <a:rPr lang="zh-CN" altLang="zh-CN" dirty="0"/>
              <a:t>类的构造函数</a:t>
            </a:r>
            <a:r>
              <a:rPr lang="en-US" altLang="zh-CN" dirty="0"/>
              <a:t>public Point()</a:t>
            </a:r>
            <a:r>
              <a:rPr lang="zh-CN" altLang="zh-CN" dirty="0"/>
              <a:t>注释掉，如图</a:t>
            </a:r>
            <a:r>
              <a:rPr lang="en-US" altLang="zh-CN" dirty="0"/>
              <a:t>2.28</a:t>
            </a:r>
            <a:r>
              <a:rPr lang="zh-CN" altLang="zh-CN" dirty="0"/>
              <a:t>中所标注的部分，编译时则会出现图</a:t>
            </a:r>
            <a:r>
              <a:rPr lang="en-US" altLang="zh-CN" dirty="0"/>
              <a:t>2.28</a:t>
            </a:r>
            <a:r>
              <a:rPr lang="zh-CN" altLang="zh-CN" dirty="0"/>
              <a:t>中下方错误列表中的错误信息。 </a:t>
            </a:r>
            <a:endParaRPr lang="zh-CN" altLang="en-US" dirty="0"/>
          </a:p>
        </p:txBody>
      </p:sp>
      <p:pic>
        <p:nvPicPr>
          <p:cNvPr id="49159" name="Picture 7" descr="2t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3872" y="2357437"/>
            <a:ext cx="4838257" cy="326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188468"/>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．静态构造函数</a:t>
            </a:r>
          </a:p>
        </p:txBody>
      </p:sp>
      <p:sp>
        <p:nvSpPr>
          <p:cNvPr id="3" name="矩形 2"/>
          <p:cNvSpPr/>
          <p:nvPr/>
        </p:nvSpPr>
        <p:spPr>
          <a:xfrm>
            <a:off x="1513805" y="1224148"/>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513804" y="1603641"/>
            <a:ext cx="9384567"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静态构造函数修饰符</a:t>
            </a:r>
            <a:r>
              <a:rPr lang="en-US" altLang="zh-CN" dirty="0"/>
              <a:t>] </a:t>
            </a:r>
            <a:r>
              <a:rPr lang="zh-CN" altLang="zh-CN" dirty="0"/>
              <a:t>标识符</a:t>
            </a:r>
            <a:r>
              <a:rPr lang="en-US" altLang="zh-CN" dirty="0"/>
              <a:t>()</a:t>
            </a:r>
            <a:endParaRPr lang="zh-CN" altLang="zh-CN" dirty="0"/>
          </a:p>
          <a:p>
            <a:r>
              <a:rPr lang="en-US" altLang="zh-CN" dirty="0"/>
              <a:t>{</a:t>
            </a:r>
            <a:endParaRPr lang="zh-CN" altLang="zh-CN" dirty="0"/>
          </a:p>
          <a:p>
            <a:r>
              <a:rPr lang="en-US" altLang="zh-CN" dirty="0"/>
              <a:t>	</a:t>
            </a:r>
            <a:r>
              <a:rPr lang="zh-CN" altLang="zh-CN" dirty="0"/>
              <a:t>函数体</a:t>
            </a:r>
          </a:p>
          <a:p>
            <a:r>
              <a:rPr lang="en-US" altLang="zh-CN" dirty="0"/>
              <a:t>}</a:t>
            </a:r>
            <a:endParaRPr lang="zh-CN" altLang="zh-CN" dirty="0"/>
          </a:p>
        </p:txBody>
      </p:sp>
      <p:sp>
        <p:nvSpPr>
          <p:cNvPr id="5" name="TextBox 4"/>
          <p:cNvSpPr txBox="1"/>
          <p:nvPr/>
        </p:nvSpPr>
        <p:spPr>
          <a:xfrm>
            <a:off x="893135" y="3051544"/>
            <a:ext cx="10164725" cy="1477328"/>
          </a:xfrm>
          <a:prstGeom prst="rect">
            <a:avLst/>
          </a:prstGeom>
          <a:noFill/>
        </p:spPr>
        <p:txBody>
          <a:bodyPr wrap="square" rtlCol="0">
            <a:spAutoFit/>
          </a:bodyPr>
          <a:lstStyle/>
          <a:p>
            <a:pPr indent="446088"/>
            <a:r>
              <a:rPr lang="zh-CN" altLang="zh-CN" dirty="0"/>
              <a:t>其中：</a:t>
            </a:r>
          </a:p>
          <a:p>
            <a:pPr indent="446088"/>
            <a:r>
              <a:rPr lang="zh-CN" altLang="en-US" dirty="0" smtClean="0">
                <a:sym typeface="Wingdings"/>
              </a:rPr>
              <a:t> </a:t>
            </a:r>
            <a:r>
              <a:rPr lang="zh-CN" altLang="zh-CN" dirty="0" smtClean="0"/>
              <a:t>静态</a:t>
            </a:r>
            <a:r>
              <a:rPr lang="zh-CN" altLang="zh-CN" dirty="0"/>
              <a:t>构造函数修饰符——</a:t>
            </a:r>
            <a:r>
              <a:rPr lang="en-US" altLang="zh-CN" dirty="0"/>
              <a:t>[ extern ] static </a:t>
            </a:r>
            <a:r>
              <a:rPr lang="zh-CN" altLang="zh-CN" dirty="0"/>
              <a:t>或者</a:t>
            </a:r>
            <a:r>
              <a:rPr lang="en-US" altLang="zh-CN" dirty="0"/>
              <a:t>static [ extern ]</a:t>
            </a:r>
            <a:r>
              <a:rPr lang="zh-CN" altLang="zh-CN" dirty="0"/>
              <a:t>。</a:t>
            </a:r>
          </a:p>
          <a:p>
            <a:pPr indent="446088"/>
            <a:r>
              <a:rPr lang="zh-CN" altLang="en-US" dirty="0" smtClean="0">
                <a:sym typeface="Wingdings"/>
              </a:rPr>
              <a:t> </a:t>
            </a:r>
            <a:r>
              <a:rPr lang="zh-CN" altLang="zh-CN" dirty="0" smtClean="0"/>
              <a:t>标识符</a:t>
            </a:r>
            <a:r>
              <a:rPr lang="en-US" altLang="zh-CN" dirty="0"/>
              <a:t>( ) </a:t>
            </a:r>
            <a:r>
              <a:rPr lang="zh-CN" altLang="zh-CN" dirty="0"/>
              <a:t>——是静态构造函数名，必须与这个类同名，静态构造函数不能有参数。</a:t>
            </a:r>
          </a:p>
          <a:p>
            <a:pPr indent="446088"/>
            <a:r>
              <a:rPr lang="zh-CN" altLang="en-US" dirty="0" smtClean="0">
                <a:sym typeface="Wingdings"/>
              </a:rPr>
              <a:t> </a:t>
            </a:r>
            <a:r>
              <a:rPr lang="zh-CN" altLang="zh-CN" dirty="0" smtClean="0"/>
              <a:t>函数</a:t>
            </a:r>
            <a:r>
              <a:rPr lang="zh-CN" altLang="zh-CN" dirty="0"/>
              <a:t>体——静态构造函数的目的是对静态字段初始化，它只能对静态数据成员进行初始化，而不能对非静态数据成员初始化</a:t>
            </a:r>
            <a:r>
              <a:rPr lang="zh-CN" altLang="zh-CN" dirty="0" smtClean="0"/>
              <a:t>。</a:t>
            </a:r>
            <a:endParaRPr lang="zh-CN" altLang="zh-CN" dirty="0"/>
          </a:p>
        </p:txBody>
      </p:sp>
    </p:spTree>
    <p:extLst>
      <p:ext uri="{BB962C8B-B14F-4D97-AF65-F5344CB8AC3E}">
        <p14:creationId xmlns:p14="http://schemas.microsoft.com/office/powerpoint/2010/main" val="276702702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smtClean="0"/>
              <a:t>析</a:t>
            </a:r>
            <a:r>
              <a:rPr lang="en-US" altLang="zh-CN" sz="2800" b="1" dirty="0" smtClean="0"/>
              <a:t> </a:t>
            </a:r>
            <a:r>
              <a:rPr lang="zh-CN" altLang="zh-CN" sz="2800" b="1" dirty="0" smtClean="0"/>
              <a:t>构</a:t>
            </a:r>
            <a:r>
              <a:rPr lang="en-US" altLang="zh-CN" sz="2800" b="1" dirty="0" smtClean="0"/>
              <a:t> </a:t>
            </a:r>
            <a:r>
              <a:rPr lang="zh-CN" altLang="zh-CN" sz="2800" b="1" dirty="0" smtClean="0"/>
              <a:t>函</a:t>
            </a:r>
            <a:r>
              <a:rPr lang="en-US" altLang="zh-CN" sz="2800" b="1" dirty="0" smtClean="0"/>
              <a:t> </a:t>
            </a:r>
            <a:r>
              <a:rPr lang="zh-CN" altLang="zh-CN" sz="2800" b="1" dirty="0" smtClean="0"/>
              <a:t>数</a:t>
            </a:r>
            <a:endParaRPr lang="zh-CN" altLang="zh-CN" sz="2800" b="1" dirty="0"/>
          </a:p>
        </p:txBody>
      </p:sp>
    </p:spTree>
    <p:extLst>
      <p:ext uri="{BB962C8B-B14F-4D97-AF65-F5344CB8AC3E}">
        <p14:creationId xmlns:p14="http://schemas.microsoft.com/office/powerpoint/2010/main" val="12274498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析构函数</a:t>
            </a:r>
          </a:p>
        </p:txBody>
      </p:sp>
      <p:sp>
        <p:nvSpPr>
          <p:cNvPr id="3" name="TextBox 2"/>
          <p:cNvSpPr txBox="1"/>
          <p:nvPr/>
        </p:nvSpPr>
        <p:spPr>
          <a:xfrm>
            <a:off x="999460" y="1148316"/>
            <a:ext cx="10111563" cy="923330"/>
          </a:xfrm>
          <a:prstGeom prst="rect">
            <a:avLst/>
          </a:prstGeom>
          <a:noFill/>
        </p:spPr>
        <p:txBody>
          <a:bodyPr wrap="square" rtlCol="0">
            <a:spAutoFit/>
          </a:bodyPr>
          <a:lstStyle/>
          <a:p>
            <a:pPr indent="542925"/>
            <a:r>
              <a:rPr lang="zh-CN" altLang="zh-CN" dirty="0"/>
              <a:t>创建一个对象时需要用构造函数初始化数据，与此相对应，释放一个对象时要用析构函数，析构函数用于实现释放类实例所需操作的方法。</a:t>
            </a:r>
          </a:p>
          <a:p>
            <a:pPr indent="542925"/>
            <a:r>
              <a:rPr lang="zh-CN" altLang="zh-CN" dirty="0"/>
              <a:t>语法形式</a:t>
            </a:r>
            <a:r>
              <a:rPr lang="zh-CN" altLang="zh-CN" dirty="0" smtClean="0"/>
              <a:t>：</a:t>
            </a:r>
            <a:endParaRPr lang="zh-CN" altLang="zh-CN" dirty="0"/>
          </a:p>
        </p:txBody>
      </p:sp>
      <p:sp>
        <p:nvSpPr>
          <p:cNvPr id="4" name="圆角矩形 3"/>
          <p:cNvSpPr/>
          <p:nvPr/>
        </p:nvSpPr>
        <p:spPr>
          <a:xfrm>
            <a:off x="1761460" y="2071646"/>
            <a:ext cx="9243238"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 extern ] </a:t>
            </a:r>
            <a:r>
              <a:rPr lang="zh-CN" altLang="zh-CN" dirty="0"/>
              <a:t>～标识符</a:t>
            </a:r>
            <a:r>
              <a:rPr lang="en-US" altLang="zh-CN" dirty="0"/>
              <a:t> ( )</a:t>
            </a:r>
            <a:endParaRPr lang="zh-CN" altLang="zh-CN" dirty="0"/>
          </a:p>
          <a:p>
            <a:r>
              <a:rPr lang="en-US" altLang="zh-CN" dirty="0"/>
              <a:t>{</a:t>
            </a:r>
            <a:endParaRPr lang="zh-CN" altLang="zh-CN" dirty="0"/>
          </a:p>
          <a:p>
            <a:r>
              <a:rPr lang="en-US" altLang="zh-CN" dirty="0"/>
              <a:t>    </a:t>
            </a:r>
            <a:r>
              <a:rPr lang="zh-CN" altLang="zh-CN" dirty="0"/>
              <a:t>函数体</a:t>
            </a:r>
          </a:p>
          <a:p>
            <a:r>
              <a:rPr lang="en-US" altLang="zh-CN" dirty="0"/>
              <a:t>}</a:t>
            </a:r>
            <a:endParaRPr lang="zh-CN" altLang="zh-CN" dirty="0"/>
          </a:p>
        </p:txBody>
      </p:sp>
      <p:sp>
        <p:nvSpPr>
          <p:cNvPr id="5" name="矩形 4"/>
          <p:cNvSpPr/>
          <p:nvPr/>
        </p:nvSpPr>
        <p:spPr>
          <a:xfrm>
            <a:off x="1509817" y="3413080"/>
            <a:ext cx="9448800" cy="1285032"/>
          </a:xfrm>
          <a:prstGeom prst="rect">
            <a:avLst/>
          </a:prstGeom>
        </p:spPr>
        <p:txBody>
          <a:bodyPr wrap="square">
            <a:spAutoFit/>
          </a:bodyPr>
          <a:lstStyle/>
          <a:p>
            <a:pPr marL="285750" indent="-285750">
              <a:lnSpc>
                <a:spcPct val="150000"/>
              </a:lnSpc>
              <a:buFont typeface="Wingdings" pitchFamily="2" charset="2"/>
              <a:buChar char="v"/>
            </a:pPr>
            <a:r>
              <a:rPr lang="zh-CN" altLang="zh-CN" dirty="0" smtClean="0"/>
              <a:t>标识符</a:t>
            </a:r>
            <a:r>
              <a:rPr lang="zh-CN" altLang="zh-CN" dirty="0"/>
              <a:t>——必须与类名相同，但为了与构造函数区分，前面需加“～”符号</a:t>
            </a:r>
            <a:r>
              <a:rPr lang="zh-CN" altLang="zh-CN" dirty="0" smtClean="0"/>
              <a:t>。</a:t>
            </a:r>
            <a:endParaRPr lang="en-US" altLang="zh-CN" dirty="0" smtClean="0"/>
          </a:p>
          <a:p>
            <a:pPr>
              <a:lnSpc>
                <a:spcPct val="150000"/>
              </a:lnSpc>
            </a:pPr>
            <a:r>
              <a:rPr lang="zh-CN" altLang="zh-CN" dirty="0"/>
              <a:t>【例</a:t>
            </a:r>
            <a:r>
              <a:rPr lang="en-US" altLang="zh-CN" b="1" dirty="0"/>
              <a:t>2.19</a:t>
            </a:r>
            <a:r>
              <a:rPr lang="zh-CN" altLang="zh-CN" dirty="0"/>
              <a:t>】 </a:t>
            </a:r>
            <a:r>
              <a:rPr lang="zh-CN" altLang="zh-CN" dirty="0">
                <a:hlinkClick r:id="rId2" action="ppaction://hlinkfile"/>
              </a:rPr>
              <a:t>演示析构函数的调用次序。</a:t>
            </a:r>
            <a:endParaRPr lang="zh-CN" altLang="zh-CN" dirty="0"/>
          </a:p>
          <a:p>
            <a:pPr>
              <a:lnSpc>
                <a:spcPct val="150000"/>
              </a:lnSpc>
            </a:pPr>
            <a:r>
              <a:rPr lang="zh-CN" altLang="zh-CN" dirty="0" smtClean="0"/>
              <a:t>运行</a:t>
            </a:r>
            <a:r>
              <a:rPr lang="zh-CN" altLang="zh-CN" dirty="0"/>
              <a:t>结果如图</a:t>
            </a:r>
            <a:r>
              <a:rPr lang="en-US" altLang="zh-CN" dirty="0"/>
              <a:t>2.29</a:t>
            </a:r>
            <a:r>
              <a:rPr lang="zh-CN" altLang="zh-CN" dirty="0"/>
              <a:t>所示 </a:t>
            </a:r>
          </a:p>
        </p:txBody>
      </p:sp>
    </p:spTree>
    <p:extLst>
      <p:ext uri="{BB962C8B-B14F-4D97-AF65-F5344CB8AC3E}">
        <p14:creationId xmlns:p14="http://schemas.microsoft.com/office/powerpoint/2010/main" val="391063062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804034" y="3535178"/>
            <a:ext cx="2281394" cy="584775"/>
          </a:xfrm>
          <a:prstGeom prst="rect">
            <a:avLst/>
          </a:prstGeom>
          <a:noFill/>
        </p:spPr>
        <p:txBody>
          <a:bodyPr wrap="none" rtlCol="0">
            <a:spAutoFit/>
          </a:bodyPr>
          <a:lstStyle/>
          <a:p>
            <a:r>
              <a:rPr lang="en-US" altLang="zh-CN" sz="3200" b="1" dirty="0" smtClean="0"/>
              <a:t>——</a:t>
            </a:r>
            <a:r>
              <a:rPr lang="zh-CN" altLang="zh-CN" sz="3200" b="1" dirty="0"/>
              <a:t>方</a:t>
            </a:r>
            <a:r>
              <a:rPr lang="en-US" altLang="zh-CN" sz="3200" b="1" dirty="0"/>
              <a:t>    </a:t>
            </a:r>
            <a:r>
              <a:rPr lang="zh-CN" altLang="zh-CN" sz="3200" b="1" dirty="0"/>
              <a:t>法</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48512633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77917" y="3426930"/>
            <a:ext cx="2088433" cy="482919"/>
          </a:xfrm>
          <a:prstGeom prst="rect">
            <a:avLst/>
          </a:prstGeom>
        </p:spPr>
        <p:txBody>
          <a:bodyPr wrap="square" lIns="144000" tIns="0" rIns="144000" bIns="0">
            <a:noAutofit/>
          </a:bodyPr>
          <a:lstStyle/>
          <a:p>
            <a:r>
              <a:rPr lang="zh-CN" altLang="zh-CN" sz="2800" b="1" dirty="0"/>
              <a:t>方法的声明</a:t>
            </a:r>
          </a:p>
        </p:txBody>
      </p:sp>
    </p:spTree>
    <p:extLst>
      <p:ext uri="{BB962C8B-B14F-4D97-AF65-F5344CB8AC3E}">
        <p14:creationId xmlns:p14="http://schemas.microsoft.com/office/powerpoint/2010/main" val="42050881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TextBox 2"/>
          <p:cNvSpPr txBox="1"/>
          <p:nvPr/>
        </p:nvSpPr>
        <p:spPr>
          <a:xfrm>
            <a:off x="1265274" y="1244009"/>
            <a:ext cx="9686261" cy="646331"/>
          </a:xfrm>
          <a:prstGeom prst="rect">
            <a:avLst/>
          </a:prstGeom>
          <a:noFill/>
        </p:spPr>
        <p:txBody>
          <a:bodyPr wrap="square" rtlCol="0">
            <a:spAutoFit/>
          </a:bodyPr>
          <a:lstStyle/>
          <a:p>
            <a:r>
              <a:rPr lang="zh-CN" altLang="zh-CN" dirty="0"/>
              <a:t>方法是按照一定格式组织的一段程序代码，在类中用方法声明的方式来定义。</a:t>
            </a:r>
          </a:p>
          <a:p>
            <a:r>
              <a:rPr lang="zh-CN" altLang="zh-CN" b="1" dirty="0"/>
              <a:t>语法形式</a:t>
            </a:r>
            <a:r>
              <a:rPr lang="zh-CN" altLang="zh-CN" b="1" dirty="0" smtClean="0"/>
              <a:t>：</a:t>
            </a:r>
            <a:endParaRPr lang="zh-CN" altLang="zh-CN" b="1" dirty="0"/>
          </a:p>
        </p:txBody>
      </p:sp>
      <p:sp>
        <p:nvSpPr>
          <p:cNvPr id="4" name="圆角矩形 3"/>
          <p:cNvSpPr/>
          <p:nvPr/>
        </p:nvSpPr>
        <p:spPr>
          <a:xfrm>
            <a:off x="1265273" y="1890340"/>
            <a:ext cx="9686261" cy="1328023"/>
          </a:xfrm>
          <a:prstGeom prst="roundRect">
            <a:avLst>
              <a:gd name="adj" fmla="val 11063"/>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方法修饰符</a:t>
            </a:r>
            <a:r>
              <a:rPr lang="en-US" altLang="zh-CN" dirty="0"/>
              <a:t>] </a:t>
            </a:r>
            <a:r>
              <a:rPr lang="zh-CN" altLang="zh-CN" dirty="0"/>
              <a:t>返回类型 方法名 </a:t>
            </a:r>
            <a:r>
              <a:rPr lang="en-US" altLang="zh-CN" dirty="0"/>
              <a:t>( [</a:t>
            </a:r>
            <a:r>
              <a:rPr lang="zh-CN" altLang="zh-CN" dirty="0"/>
              <a:t>形参表</a:t>
            </a:r>
            <a:r>
              <a:rPr lang="en-US" altLang="zh-CN" dirty="0"/>
              <a:t>] )</a:t>
            </a:r>
            <a:endParaRPr lang="zh-CN" altLang="zh-CN" dirty="0"/>
          </a:p>
          <a:p>
            <a:r>
              <a:rPr lang="en-US" altLang="zh-CN" dirty="0"/>
              <a:t>{</a:t>
            </a:r>
            <a:endParaRPr lang="zh-CN" altLang="zh-CN" dirty="0"/>
          </a:p>
          <a:p>
            <a:r>
              <a:rPr lang="en-US" altLang="zh-CN" dirty="0"/>
              <a:t>   	</a:t>
            </a:r>
            <a:r>
              <a:rPr lang="zh-CN" altLang="zh-CN" dirty="0"/>
              <a:t>方法体</a:t>
            </a:r>
          </a:p>
          <a:p>
            <a:r>
              <a:rPr lang="en-US" altLang="zh-CN" dirty="0"/>
              <a:t>}</a:t>
            </a:r>
            <a:endParaRPr lang="zh-CN" altLang="zh-CN" dirty="0"/>
          </a:p>
        </p:txBody>
      </p:sp>
    </p:spTree>
    <p:extLst>
      <p:ext uri="{BB962C8B-B14F-4D97-AF65-F5344CB8AC3E}">
        <p14:creationId xmlns:p14="http://schemas.microsoft.com/office/powerpoint/2010/main" val="4871225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5014" y="1160077"/>
            <a:ext cx="6096000" cy="646331"/>
          </a:xfrm>
          <a:prstGeom prst="rect">
            <a:avLst/>
          </a:prstGeom>
        </p:spPr>
        <p:txBody>
          <a:bodyPr>
            <a:spAutoFit/>
          </a:bodyPr>
          <a:lstStyle/>
          <a:p>
            <a:r>
              <a:rPr lang="zh-CN" altLang="zh-CN" dirty="0"/>
              <a:t>其中：</a:t>
            </a:r>
          </a:p>
          <a:p>
            <a:r>
              <a:rPr lang="zh-CN" altLang="en-US" dirty="0" smtClean="0">
                <a:sym typeface="Wingdings"/>
              </a:rPr>
              <a:t> </a:t>
            </a:r>
            <a:r>
              <a:rPr lang="zh-CN" altLang="zh-CN" dirty="0" smtClean="0"/>
              <a:t>方法</a:t>
            </a:r>
            <a:r>
              <a:rPr lang="zh-CN" altLang="zh-CN" dirty="0"/>
              <a:t>修饰符——如表</a:t>
            </a:r>
            <a:r>
              <a:rPr lang="en-US" altLang="zh-CN" dirty="0"/>
              <a:t>2.11</a:t>
            </a:r>
            <a:r>
              <a:rPr lang="zh-CN" altLang="zh-CN" dirty="0"/>
              <a:t>所示。</a:t>
            </a:r>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graphicFrame>
        <p:nvGraphicFramePr>
          <p:cNvPr id="4" name="表格 3"/>
          <p:cNvGraphicFramePr>
            <a:graphicFrameLocks noGrp="1"/>
          </p:cNvGraphicFramePr>
          <p:nvPr>
            <p:extLst>
              <p:ext uri="{D42A27DB-BD31-4B8C-83A1-F6EECF244321}">
                <p14:modId xmlns:p14="http://schemas.microsoft.com/office/powerpoint/2010/main" val="1028840961"/>
              </p:ext>
            </p:extLst>
          </p:nvPr>
        </p:nvGraphicFramePr>
        <p:xfrm>
          <a:off x="1677979" y="1975680"/>
          <a:ext cx="9103435" cy="3936023"/>
        </p:xfrm>
        <a:graphic>
          <a:graphicData uri="http://schemas.openxmlformats.org/drawingml/2006/table">
            <a:tbl>
              <a:tblPr firstRow="1" firstCol="1" lastRow="1" lastCol="1" bandRow="1" bandCol="1"/>
              <a:tblGrid>
                <a:gridCol w="1458626"/>
                <a:gridCol w="7644809"/>
              </a:tblGrid>
              <a:tr h="302771">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作 用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02771">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在一个继承结构中，用于隐藏基类同名的方法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public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表示该方法可以在任何地方被访问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protected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表示该方法可以在它的类体或派生类类体中被访问，但不能在类体外访问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private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表示该方法只能在这个类体内被访问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internal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表示该方法可以被同处于一个工程的文件访问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表示该方法属于类型本身，而不属于某特定对象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表示该方法可在派生类中重写，来更改该方法的实现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5542">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表示该方法仅仅定义了方法名及执行方式，但没有给出具体实现，所以包含这种方法的类是抽象类，有待于派生类的实现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表示该方法是将从基类继承的</a:t>
                      </a:r>
                      <a:r>
                        <a:rPr lang="en-US" sz="1400" kern="1050">
                          <a:effectLst/>
                          <a:latin typeface="Times New Roman"/>
                          <a:ea typeface="宋体"/>
                        </a:rPr>
                        <a:t>virtual</a:t>
                      </a:r>
                      <a:r>
                        <a:rPr lang="zh-CN" sz="1400" kern="1050">
                          <a:effectLst/>
                          <a:latin typeface="Times New Roman"/>
                          <a:ea typeface="宋体"/>
                        </a:rPr>
                        <a:t>方法的新实现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sealed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表示这是一个密封方法，它必须同时包含</a:t>
                      </a:r>
                      <a:r>
                        <a:rPr lang="en-US" sz="1400" kern="1050">
                          <a:effectLst/>
                          <a:latin typeface="Times New Roman"/>
                          <a:ea typeface="宋体"/>
                        </a:rPr>
                        <a:t>override</a:t>
                      </a:r>
                      <a:r>
                        <a:rPr lang="zh-CN" sz="1400" kern="1050">
                          <a:effectLst/>
                          <a:latin typeface="Times New Roman"/>
                          <a:ea typeface="宋体"/>
                        </a:rPr>
                        <a:t>修饰，以防止它的派生类进一步重写该方法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71">
                <a:tc>
                  <a:txBody>
                    <a:bodyPr/>
                    <a:lstStyle/>
                    <a:p>
                      <a:pPr indent="269875" algn="ctr">
                        <a:spcAft>
                          <a:spcPts val="0"/>
                        </a:spcAft>
                      </a:pPr>
                      <a:r>
                        <a:rPr lang="en-US" sz="1400" kern="1050">
                          <a:effectLst/>
                          <a:latin typeface="Times New Roman"/>
                          <a:ea typeface="宋体"/>
                        </a:rPr>
                        <a:t>extern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表示该方法从外部实现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0901643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．拆箱</a:t>
            </a:r>
          </a:p>
        </p:txBody>
      </p:sp>
      <p:sp>
        <p:nvSpPr>
          <p:cNvPr id="3" name="TextBox 2"/>
          <p:cNvSpPr txBox="1"/>
          <p:nvPr/>
        </p:nvSpPr>
        <p:spPr>
          <a:xfrm>
            <a:off x="1063256" y="1212112"/>
            <a:ext cx="10090297" cy="923330"/>
          </a:xfrm>
          <a:prstGeom prst="rect">
            <a:avLst/>
          </a:prstGeom>
          <a:noFill/>
        </p:spPr>
        <p:txBody>
          <a:bodyPr wrap="square" rtlCol="0">
            <a:spAutoFit/>
          </a:bodyPr>
          <a:lstStyle/>
          <a:p>
            <a:pPr indent="446088"/>
            <a:r>
              <a:rPr lang="zh-CN" altLang="zh-CN" dirty="0"/>
              <a:t>“拆箱”操作与“装箱”相反，是将一个</a:t>
            </a:r>
            <a:r>
              <a:rPr lang="en-US" altLang="zh-CN" dirty="0"/>
              <a:t>object</a:t>
            </a:r>
            <a:r>
              <a:rPr lang="zh-CN" altLang="zh-CN" dirty="0"/>
              <a:t>转换成值类型：首先检查由</a:t>
            </a:r>
            <a:r>
              <a:rPr lang="en-US" altLang="zh-CN" dirty="0"/>
              <a:t>object</a:t>
            </a:r>
            <a:r>
              <a:rPr lang="zh-CN" altLang="zh-CN" dirty="0"/>
              <a:t>引用的对象实例值类型的包装值，然后把实例中的值复制到值类型变量中。</a:t>
            </a:r>
          </a:p>
          <a:p>
            <a:pPr indent="446088"/>
            <a:r>
              <a:rPr lang="zh-CN" altLang="zh-CN" dirty="0"/>
              <a:t>例如</a:t>
            </a:r>
            <a:r>
              <a:rPr lang="zh-CN" altLang="zh-CN" dirty="0" smtClean="0"/>
              <a:t>：</a:t>
            </a:r>
            <a:endParaRPr lang="zh-CN" altLang="zh-CN" dirty="0"/>
          </a:p>
        </p:txBody>
      </p:sp>
      <p:sp>
        <p:nvSpPr>
          <p:cNvPr id="4" name="TextBox 3"/>
          <p:cNvSpPr txBox="1"/>
          <p:nvPr/>
        </p:nvSpPr>
        <p:spPr>
          <a:xfrm>
            <a:off x="1562985" y="2349795"/>
            <a:ext cx="9431079" cy="1281589"/>
          </a:xfrm>
          <a:prstGeom prst="roundRect">
            <a:avLst>
              <a:gd name="adj" fmla="val 12113"/>
            </a:avLst>
          </a:prstGeom>
          <a:solidFill>
            <a:srgbClr val="EDD0D0"/>
          </a:solidFill>
        </p:spPr>
        <p:txBody>
          <a:bodyPr wrap="square" rtlCol="0">
            <a:spAutoFit/>
          </a:bodyPr>
          <a:lstStyle/>
          <a:p>
            <a:r>
              <a:rPr lang="en-US" altLang="zh-CN" dirty="0" err="1"/>
              <a:t>int</a:t>
            </a:r>
            <a:r>
              <a:rPr lang="en-US" altLang="zh-CN" dirty="0"/>
              <a:t> x = 123, y;</a:t>
            </a:r>
            <a:endParaRPr lang="zh-CN" altLang="zh-CN" dirty="0"/>
          </a:p>
          <a:p>
            <a:r>
              <a:rPr lang="en-US" altLang="zh-CN" dirty="0"/>
              <a:t>object obj1=x;					</a:t>
            </a:r>
            <a:r>
              <a:rPr lang="en-US" altLang="zh-CN" dirty="0" smtClean="0"/>
              <a:t>// </a:t>
            </a:r>
            <a:r>
              <a:rPr lang="zh-CN" altLang="zh-CN" dirty="0"/>
              <a:t>装箱操作</a:t>
            </a:r>
          </a:p>
          <a:p>
            <a:r>
              <a:rPr lang="en-US" altLang="zh-CN" dirty="0"/>
              <a:t>y = (</a:t>
            </a:r>
            <a:r>
              <a:rPr lang="en-US" altLang="zh-CN" dirty="0" err="1"/>
              <a:t>int</a:t>
            </a:r>
            <a:r>
              <a:rPr lang="en-US" altLang="zh-CN" dirty="0"/>
              <a:t>) obj1;					</a:t>
            </a:r>
            <a:r>
              <a:rPr lang="en-US" altLang="zh-CN" dirty="0" smtClean="0"/>
              <a:t>// </a:t>
            </a:r>
            <a:r>
              <a:rPr lang="zh-CN" altLang="zh-CN" dirty="0"/>
              <a:t>拆箱操作，必须进行强制类型转换</a:t>
            </a:r>
          </a:p>
          <a:p>
            <a:r>
              <a:rPr lang="en-US" altLang="zh-CN" dirty="0" err="1"/>
              <a:t>Console.WriteLine</a:t>
            </a:r>
            <a:r>
              <a:rPr lang="en-US" altLang="zh-CN" dirty="0"/>
              <a:t> (" y= {0}" , y );			//  </a:t>
            </a:r>
            <a:r>
              <a:rPr lang="en-US" altLang="zh-CN" dirty="0" smtClean="0"/>
              <a:t>y=123</a:t>
            </a:r>
            <a:endParaRPr lang="zh-CN" altLang="zh-CN" dirty="0"/>
          </a:p>
        </p:txBody>
      </p:sp>
      <p:sp>
        <p:nvSpPr>
          <p:cNvPr id="5" name="矩形 4"/>
          <p:cNvSpPr/>
          <p:nvPr/>
        </p:nvSpPr>
        <p:spPr>
          <a:xfrm>
            <a:off x="1089837" y="3858492"/>
            <a:ext cx="9859925" cy="369332"/>
          </a:xfrm>
          <a:prstGeom prst="rect">
            <a:avLst/>
          </a:prstGeom>
        </p:spPr>
        <p:txBody>
          <a:bodyPr wrap="square">
            <a:spAutoFit/>
          </a:bodyPr>
          <a:lstStyle/>
          <a:p>
            <a:r>
              <a:rPr lang="zh-CN" altLang="zh-CN" dirty="0"/>
              <a:t>【例</a:t>
            </a:r>
            <a:r>
              <a:rPr lang="en-US" altLang="zh-CN" b="1" dirty="0"/>
              <a:t>2.1</a:t>
            </a:r>
            <a:r>
              <a:rPr lang="zh-CN" altLang="zh-CN" dirty="0"/>
              <a:t>】 编写程序，以探索</a:t>
            </a:r>
            <a:r>
              <a:rPr lang="en-US" altLang="zh-CN" dirty="0"/>
              <a:t>C#</a:t>
            </a:r>
            <a:r>
              <a:rPr lang="zh-CN" altLang="zh-CN" dirty="0"/>
              <a:t>两大类数据类型的</a:t>
            </a:r>
            <a:r>
              <a:rPr lang="zh-CN" altLang="zh-CN" dirty="0">
                <a:hlinkClick r:id="rId2" action="ppaction://hlinkfile"/>
              </a:rPr>
              <a:t>性质及其相互转换机制。</a:t>
            </a:r>
            <a:endParaRPr lang="zh-CN" altLang="zh-CN" dirty="0"/>
          </a:p>
        </p:txBody>
      </p:sp>
    </p:spTree>
    <p:extLst>
      <p:ext uri="{BB962C8B-B14F-4D97-AF65-F5344CB8AC3E}">
        <p14:creationId xmlns:p14="http://schemas.microsoft.com/office/powerpoint/2010/main" val="26794246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矩形 2"/>
          <p:cNvSpPr/>
          <p:nvPr/>
        </p:nvSpPr>
        <p:spPr>
          <a:xfrm>
            <a:off x="1325524" y="1276205"/>
            <a:ext cx="9657907" cy="923330"/>
          </a:xfrm>
          <a:prstGeom prst="rect">
            <a:avLst/>
          </a:prstGeom>
        </p:spPr>
        <p:txBody>
          <a:bodyPr wrap="square">
            <a:spAutoFit/>
          </a:bodyPr>
          <a:lstStyle/>
          <a:p>
            <a:pPr indent="446088"/>
            <a:r>
              <a:rPr lang="zh-CN" altLang="zh-CN" dirty="0"/>
              <a:t>方法修饰符中</a:t>
            </a:r>
            <a:r>
              <a:rPr lang="en-US" altLang="zh-CN" dirty="0"/>
              <a:t> public</a:t>
            </a:r>
            <a:r>
              <a:rPr lang="zh-CN" altLang="zh-CN" dirty="0"/>
              <a:t>、</a:t>
            </a:r>
            <a:r>
              <a:rPr lang="en-US" altLang="zh-CN" dirty="0"/>
              <a:t>protected</a:t>
            </a:r>
            <a:r>
              <a:rPr lang="zh-CN" altLang="zh-CN" dirty="0"/>
              <a:t>、</a:t>
            </a:r>
            <a:r>
              <a:rPr lang="en-US" altLang="zh-CN" dirty="0"/>
              <a:t>private</a:t>
            </a:r>
            <a:r>
              <a:rPr lang="zh-CN" altLang="zh-CN" dirty="0"/>
              <a:t>、</a:t>
            </a:r>
            <a:r>
              <a:rPr lang="en-US" altLang="zh-CN" dirty="0"/>
              <a:t>internal</a:t>
            </a:r>
            <a:r>
              <a:rPr lang="zh-CN" altLang="zh-CN" dirty="0"/>
              <a:t>、</a:t>
            </a:r>
            <a:r>
              <a:rPr lang="en-US" altLang="zh-CN" dirty="0"/>
              <a:t>protected internal </a:t>
            </a:r>
            <a:r>
              <a:rPr lang="zh-CN" altLang="zh-CN" dirty="0"/>
              <a:t>属于访问修饰符，表示访问的级别，默认情况下，方法的访问级别为</a:t>
            </a:r>
            <a:r>
              <a:rPr lang="en-US" altLang="zh-CN" dirty="0"/>
              <a:t> public</a:t>
            </a:r>
            <a:r>
              <a:rPr lang="zh-CN" altLang="zh-CN" dirty="0"/>
              <a:t>。访问修饰符也可以和其他方法修饰符有效地组合在一起，但某些修饰符是互相排斥的，表</a:t>
            </a:r>
            <a:r>
              <a:rPr lang="en-US" altLang="zh-CN" dirty="0"/>
              <a:t>2.12</a:t>
            </a:r>
            <a:r>
              <a:rPr lang="zh-CN" altLang="zh-CN" dirty="0"/>
              <a:t>所列的组合被视为非法的无效组合。</a:t>
            </a:r>
          </a:p>
        </p:txBody>
      </p:sp>
      <p:graphicFrame>
        <p:nvGraphicFramePr>
          <p:cNvPr id="4" name="表格 3"/>
          <p:cNvGraphicFramePr>
            <a:graphicFrameLocks noGrp="1"/>
          </p:cNvGraphicFramePr>
          <p:nvPr>
            <p:extLst>
              <p:ext uri="{D42A27DB-BD31-4B8C-83A1-F6EECF244321}">
                <p14:modId xmlns:p14="http://schemas.microsoft.com/office/powerpoint/2010/main" val="2408840188"/>
              </p:ext>
            </p:extLst>
          </p:nvPr>
        </p:nvGraphicFramePr>
        <p:xfrm>
          <a:off x="2066258" y="2298863"/>
          <a:ext cx="8176437" cy="1603276"/>
        </p:xfrm>
        <a:graphic>
          <a:graphicData uri="http://schemas.openxmlformats.org/drawingml/2006/table">
            <a:tbl>
              <a:tblPr/>
              <a:tblGrid>
                <a:gridCol w="1465217"/>
                <a:gridCol w="2485636"/>
                <a:gridCol w="1656547"/>
                <a:gridCol w="2569037"/>
              </a:tblGrid>
              <a:tr h="400819">
                <a:tc>
                  <a:txBody>
                    <a:bodyPr/>
                    <a:lstStyle/>
                    <a:p>
                      <a:pPr indent="269875" algn="ctr">
                        <a:spcAft>
                          <a:spcPts val="0"/>
                        </a:spcAft>
                      </a:pPr>
                      <a:r>
                        <a:rPr lang="zh-CN" sz="1400" kern="1050" dirty="0">
                          <a:effectLst/>
                          <a:latin typeface="Times New Roman"/>
                          <a:ea typeface="宋体"/>
                        </a:rPr>
                        <a:t>修</a:t>
                      </a:r>
                      <a:r>
                        <a:rPr lang="en-US" sz="1400" kern="1050" dirty="0">
                          <a:effectLst/>
                          <a:latin typeface="Times New Roman"/>
                          <a:ea typeface="宋体"/>
                        </a:rPr>
                        <a:t>  </a:t>
                      </a:r>
                      <a:r>
                        <a:rPr lang="zh-CN" sz="1400" kern="1050" dirty="0">
                          <a:effectLst/>
                          <a:latin typeface="Times New Roman"/>
                          <a:ea typeface="宋体"/>
                        </a:rPr>
                        <a:t>饰</a:t>
                      </a:r>
                      <a:r>
                        <a:rPr lang="en-US" sz="1400" kern="1050" dirty="0">
                          <a:effectLst/>
                          <a:latin typeface="Times New Roman"/>
                          <a:ea typeface="宋体"/>
                        </a:rPr>
                        <a:t>  </a:t>
                      </a:r>
                      <a:r>
                        <a:rPr lang="zh-CN" sz="1400" kern="1050" dirty="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不能与下列选项一起使用</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不能与下列选项一起使用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00819">
                <a:tc>
                  <a:txBody>
                    <a:bodyPr/>
                    <a:lstStyle/>
                    <a:p>
                      <a:pPr indent="269875" algn="ctr">
                        <a:spcAft>
                          <a:spcPts val="0"/>
                        </a:spcAft>
                      </a:pP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virtual</a:t>
                      </a:r>
                      <a:r>
                        <a:rPr lang="zh-CN" sz="1400" kern="1050">
                          <a:effectLst/>
                          <a:latin typeface="Times New Roman"/>
                          <a:ea typeface="宋体"/>
                        </a:rPr>
                        <a:t>、</a:t>
                      </a:r>
                      <a:r>
                        <a:rPr lang="en-US" sz="1400" kern="1050">
                          <a:effectLst/>
                          <a:latin typeface="Times New Roman"/>
                          <a:ea typeface="宋体"/>
                        </a:rPr>
                        <a:t>abstract</a:t>
                      </a:r>
                      <a:r>
                        <a:rPr lang="zh-CN" sz="1400" kern="1050">
                          <a:effectLst/>
                          <a:latin typeface="Times New Roman"/>
                          <a:ea typeface="宋体"/>
                        </a:rPr>
                        <a:t>、</a:t>
                      </a: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virtual</a:t>
                      </a:r>
                      <a:r>
                        <a:rPr lang="zh-CN" sz="1400" kern="1050">
                          <a:effectLst/>
                          <a:latin typeface="Times New Roman"/>
                          <a:ea typeface="宋体"/>
                        </a:rPr>
                        <a:t>、</a:t>
                      </a: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819">
                <a:tc>
                  <a:txBody>
                    <a:bodyPr/>
                    <a:lstStyle/>
                    <a:p>
                      <a:pPr indent="269875" algn="ctr">
                        <a:spcAft>
                          <a:spcPts val="0"/>
                        </a:spcAft>
                      </a:pP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static</a:t>
                      </a:r>
                      <a:r>
                        <a:rPr lang="zh-CN" sz="1400" kern="1050">
                          <a:effectLst/>
                          <a:latin typeface="Times New Roman"/>
                          <a:ea typeface="宋体"/>
                        </a:rPr>
                        <a:t>、</a:t>
                      </a:r>
                      <a:r>
                        <a:rPr lang="en-US" sz="1400" kern="1050">
                          <a:effectLst/>
                          <a:latin typeface="Times New Roman"/>
                          <a:ea typeface="宋体"/>
                        </a:rPr>
                        <a:t>abstract</a:t>
                      </a:r>
                      <a:r>
                        <a:rPr lang="zh-CN" sz="1400" kern="1050">
                          <a:effectLst/>
                          <a:latin typeface="Times New Roman"/>
                          <a:ea typeface="宋体"/>
                        </a:rPr>
                        <a:t>、</a:t>
                      </a: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819">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new</a:t>
                      </a:r>
                      <a:r>
                        <a:rPr lang="zh-CN" sz="1400" kern="1050">
                          <a:effectLst/>
                          <a:latin typeface="Times New Roman"/>
                          <a:ea typeface="宋体"/>
                        </a:rPr>
                        <a:t>、</a:t>
                      </a:r>
                      <a:r>
                        <a:rPr lang="en-US" sz="1400" kern="1050">
                          <a:effectLst/>
                          <a:latin typeface="Times New Roman"/>
                          <a:ea typeface="宋体"/>
                        </a:rPr>
                        <a:t>static</a:t>
                      </a:r>
                      <a:r>
                        <a:rPr lang="zh-CN" sz="1400" kern="1050">
                          <a:effectLst/>
                          <a:latin typeface="Times New Roman"/>
                          <a:ea typeface="宋体"/>
                        </a:rPr>
                        <a:t>、</a:t>
                      </a: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extern</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abstract</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2140328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TextBox 2"/>
          <p:cNvSpPr txBox="1"/>
          <p:nvPr/>
        </p:nvSpPr>
        <p:spPr>
          <a:xfrm>
            <a:off x="1469061" y="1339702"/>
            <a:ext cx="8902997" cy="2531527"/>
          </a:xfrm>
          <a:prstGeom prst="rect">
            <a:avLst/>
          </a:prstGeom>
          <a:noFill/>
        </p:spPr>
        <p:txBody>
          <a:bodyPr wrap="square" rtlCol="0">
            <a:spAutoFit/>
          </a:bodyPr>
          <a:lstStyle/>
          <a:p>
            <a:pPr>
              <a:lnSpc>
                <a:spcPct val="150000"/>
              </a:lnSpc>
            </a:pPr>
            <a:r>
              <a:rPr lang="zh-CN" altLang="en-US" dirty="0" smtClean="0">
                <a:sym typeface="Wingdings"/>
              </a:rPr>
              <a:t> </a:t>
            </a:r>
            <a:r>
              <a:rPr lang="zh-CN" altLang="zh-CN" dirty="0" smtClean="0"/>
              <a:t>返回</a:t>
            </a:r>
            <a:r>
              <a:rPr lang="zh-CN" altLang="zh-CN" dirty="0"/>
              <a:t>类型——方法返回值的类型。</a:t>
            </a:r>
          </a:p>
          <a:p>
            <a:pPr>
              <a:lnSpc>
                <a:spcPct val="150000"/>
              </a:lnSpc>
            </a:pPr>
            <a:r>
              <a:rPr lang="zh-CN" altLang="en-US" dirty="0" smtClean="0">
                <a:sym typeface="Wingdings"/>
              </a:rPr>
              <a:t> </a:t>
            </a:r>
            <a:r>
              <a:rPr lang="zh-CN" altLang="zh-CN" dirty="0" smtClean="0"/>
              <a:t>方法</a:t>
            </a:r>
            <a:r>
              <a:rPr lang="zh-CN" altLang="zh-CN" dirty="0"/>
              <a:t>名——每个方法都有一个名称，一般可以按标识符的起名规则随意命名。</a:t>
            </a:r>
          </a:p>
          <a:p>
            <a:pPr>
              <a:lnSpc>
                <a:spcPct val="150000"/>
              </a:lnSpc>
            </a:pPr>
            <a:r>
              <a:rPr lang="zh-CN" altLang="en-US" dirty="0" smtClean="0">
                <a:sym typeface="Wingdings"/>
              </a:rPr>
              <a:t> </a:t>
            </a:r>
            <a:r>
              <a:rPr lang="zh-CN" altLang="zh-CN" dirty="0" smtClean="0"/>
              <a:t>形参</a:t>
            </a:r>
            <a:r>
              <a:rPr lang="zh-CN" altLang="zh-CN" dirty="0"/>
              <a:t>表——由零个或多个用逗号分隔的形式参数组成。</a:t>
            </a:r>
          </a:p>
          <a:p>
            <a:pPr marL="285750" indent="-285750">
              <a:lnSpc>
                <a:spcPct val="150000"/>
              </a:lnSpc>
              <a:buFont typeface="Wingdings" pitchFamily="2" charset="2"/>
              <a:buChar char="v"/>
            </a:pPr>
            <a:r>
              <a:rPr lang="zh-CN" altLang="zh-CN" dirty="0" smtClean="0"/>
              <a:t>方法</a:t>
            </a:r>
            <a:r>
              <a:rPr lang="zh-CN" altLang="zh-CN" dirty="0"/>
              <a:t>体——用花括号括起的一个语句块，实现方法的操作和功能</a:t>
            </a:r>
            <a:r>
              <a:rPr lang="zh-CN" altLang="zh-CN" dirty="0" smtClean="0"/>
              <a:t>。</a:t>
            </a:r>
            <a:endParaRPr lang="en-US" altLang="zh-CN" dirty="0" smtClean="0"/>
          </a:p>
          <a:p>
            <a:pPr>
              <a:lnSpc>
                <a:spcPct val="150000"/>
              </a:lnSpc>
            </a:pPr>
            <a:r>
              <a:rPr lang="zh-CN" altLang="zh-CN" dirty="0"/>
              <a:t>【例</a:t>
            </a:r>
            <a:r>
              <a:rPr lang="en-US" altLang="zh-CN" b="1" dirty="0"/>
              <a:t>2.20</a:t>
            </a:r>
            <a:r>
              <a:rPr lang="zh-CN" altLang="zh-CN" dirty="0"/>
              <a:t>】 在类（</a:t>
            </a:r>
            <a:r>
              <a:rPr lang="en-US" altLang="zh-CN" dirty="0" err="1"/>
              <a:t>StackTp</a:t>
            </a:r>
            <a:r>
              <a:rPr lang="zh-CN" altLang="zh-CN" dirty="0"/>
              <a:t>）中定义几个方法，模拟一个压栈操作。</a:t>
            </a:r>
          </a:p>
          <a:p>
            <a:pPr>
              <a:lnSpc>
                <a:spcPct val="150000"/>
              </a:lnSpc>
            </a:pPr>
            <a:r>
              <a:rPr lang="zh-CN" altLang="zh-CN" dirty="0"/>
              <a:t>程序运行结果如图</a:t>
            </a:r>
            <a:r>
              <a:rPr lang="en-US" altLang="zh-CN" dirty="0"/>
              <a:t>2.30</a:t>
            </a:r>
            <a:r>
              <a:rPr lang="zh-CN" altLang="zh-CN" dirty="0"/>
              <a:t>所示</a:t>
            </a:r>
            <a:r>
              <a:rPr lang="zh-CN" altLang="zh-CN" dirty="0" smtClean="0"/>
              <a:t>。</a:t>
            </a:r>
            <a:endParaRPr lang="zh-CN" altLang="zh-CN" dirty="0"/>
          </a:p>
        </p:txBody>
      </p:sp>
      <p:pic>
        <p:nvPicPr>
          <p:cNvPr id="55298" name="图片 71"/>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4904743" y="3871229"/>
            <a:ext cx="2201751" cy="7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33863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77917" y="3426930"/>
            <a:ext cx="2088433" cy="482919"/>
          </a:xfrm>
          <a:prstGeom prst="rect">
            <a:avLst/>
          </a:prstGeom>
        </p:spPr>
        <p:txBody>
          <a:bodyPr wrap="square" lIns="144000" tIns="0" rIns="144000" bIns="0">
            <a:noAutofit/>
          </a:bodyPr>
          <a:lstStyle/>
          <a:p>
            <a:r>
              <a:rPr lang="zh-CN" altLang="zh-CN" sz="2800" b="1" dirty="0"/>
              <a:t>方法的参数</a:t>
            </a:r>
          </a:p>
        </p:txBody>
      </p:sp>
      <p:sp>
        <p:nvSpPr>
          <p:cNvPr id="2" name="矩形 1"/>
          <p:cNvSpPr/>
          <p:nvPr/>
        </p:nvSpPr>
        <p:spPr>
          <a:xfrm>
            <a:off x="4624082" y="4005546"/>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．值参数</a:t>
            </a:r>
          </a:p>
        </p:txBody>
      </p:sp>
      <p:sp>
        <p:nvSpPr>
          <p:cNvPr id="3" name="矩形 2"/>
          <p:cNvSpPr/>
          <p:nvPr/>
        </p:nvSpPr>
        <p:spPr>
          <a:xfrm>
            <a:off x="6301212" y="4005546"/>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．引用参数</a:t>
            </a:r>
          </a:p>
        </p:txBody>
      </p:sp>
      <p:sp>
        <p:nvSpPr>
          <p:cNvPr id="4" name="矩形 3"/>
          <p:cNvSpPr/>
          <p:nvPr/>
        </p:nvSpPr>
        <p:spPr>
          <a:xfrm>
            <a:off x="4624082" y="4395243"/>
            <a:ext cx="1475084"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．输出参数</a:t>
            </a:r>
          </a:p>
        </p:txBody>
      </p:sp>
      <p:sp>
        <p:nvSpPr>
          <p:cNvPr id="5" name="矩形 4"/>
          <p:cNvSpPr/>
          <p:nvPr/>
        </p:nvSpPr>
        <p:spPr>
          <a:xfrm>
            <a:off x="6301212" y="4395243"/>
            <a:ext cx="1475084"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．参数数组</a:t>
            </a:r>
          </a:p>
        </p:txBody>
      </p:sp>
    </p:spTree>
    <p:extLst>
      <p:ext uri="{BB962C8B-B14F-4D97-AF65-F5344CB8AC3E}">
        <p14:creationId xmlns:p14="http://schemas.microsoft.com/office/powerpoint/2010/main" val="337756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．值参数</a:t>
            </a:r>
          </a:p>
        </p:txBody>
      </p:sp>
      <p:sp>
        <p:nvSpPr>
          <p:cNvPr id="3" name="TextBox 2"/>
          <p:cNvSpPr txBox="1"/>
          <p:nvPr/>
        </p:nvSpPr>
        <p:spPr>
          <a:xfrm>
            <a:off x="1031358" y="1275907"/>
            <a:ext cx="10217889" cy="1328023"/>
          </a:xfrm>
          <a:prstGeom prst="round2DiagRect">
            <a:avLst/>
          </a:prstGeom>
          <a:noFill/>
          <a:ln>
            <a:solidFill>
              <a:schemeClr val="accent1"/>
            </a:solidFill>
          </a:ln>
        </p:spPr>
        <p:txBody>
          <a:bodyPr wrap="square" rtlCol="0">
            <a:spAutoFit/>
          </a:bodyPr>
          <a:lstStyle/>
          <a:p>
            <a:pPr indent="446088"/>
            <a:r>
              <a:rPr lang="zh-CN" altLang="zh-CN" dirty="0"/>
              <a:t>在方法声明时不加修饰符的形参就是值参数，它表明实参与形参之间按值传递。当这个方法被调用时，编译器为值参数分配存储单元，然后将对应实参的值复制到形参中。实参可以是变量、常量、表达式，但要求其值的类型必须与形参声明的类型一致或能被隐式地转化为相同类型</a:t>
            </a:r>
            <a:r>
              <a:rPr lang="zh-CN" altLang="zh-CN" dirty="0" smtClean="0"/>
              <a:t>。</a:t>
            </a:r>
            <a:endParaRPr lang="en-US" altLang="zh-CN" dirty="0" smtClean="0"/>
          </a:p>
          <a:p>
            <a:pPr indent="446088"/>
            <a:r>
              <a:rPr lang="zh-CN" altLang="zh-CN" dirty="0" smtClean="0"/>
              <a:t>【</a:t>
            </a:r>
            <a:r>
              <a:rPr lang="zh-CN" altLang="zh-CN" dirty="0"/>
              <a:t>例</a:t>
            </a:r>
            <a:r>
              <a:rPr lang="en-US" altLang="zh-CN" b="1" dirty="0"/>
              <a:t>2.21</a:t>
            </a:r>
            <a:r>
              <a:rPr lang="zh-CN" altLang="zh-CN" dirty="0"/>
              <a:t>】 演示当</a:t>
            </a:r>
            <a:r>
              <a:rPr lang="en-US" altLang="zh-CN" dirty="0"/>
              <a:t>Sort</a:t>
            </a:r>
            <a:r>
              <a:rPr lang="zh-CN" altLang="zh-CN" dirty="0"/>
              <a:t>方法传递值参数时，</a:t>
            </a:r>
            <a:r>
              <a:rPr lang="zh-CN" altLang="zh-CN" dirty="0">
                <a:hlinkClick r:id="rId2" action="ppaction://hlinkfile"/>
              </a:rPr>
              <a:t>对形参的修改不影响其实参</a:t>
            </a:r>
            <a:r>
              <a:rPr lang="zh-CN" altLang="zh-CN" dirty="0" smtClean="0">
                <a:hlinkClick r:id="rId2" action="ppaction://hlinkfile"/>
              </a:rPr>
              <a:t>。</a:t>
            </a:r>
            <a:endParaRPr lang="en-US" altLang="zh-CN" dirty="0" smtClean="0"/>
          </a:p>
        </p:txBody>
      </p:sp>
      <p:pic>
        <p:nvPicPr>
          <p:cNvPr id="48130" name="图片 7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072316" y="3080745"/>
            <a:ext cx="2498603" cy="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00290" y="2603930"/>
            <a:ext cx="3172663" cy="369332"/>
          </a:xfrm>
          <a:prstGeom prst="rect">
            <a:avLst/>
          </a:prstGeom>
        </p:spPr>
        <p:txBody>
          <a:bodyPr wrap="none">
            <a:spAutoFit/>
          </a:bodyPr>
          <a:lstStyle/>
          <a:p>
            <a:r>
              <a:rPr lang="zh-CN" altLang="zh-CN" dirty="0"/>
              <a:t>程序运行结果如图</a:t>
            </a:r>
            <a:r>
              <a:rPr lang="en-US" altLang="zh-CN" dirty="0"/>
              <a:t>2.31</a:t>
            </a:r>
            <a:r>
              <a:rPr lang="zh-CN" altLang="zh-CN" dirty="0"/>
              <a:t>所示。</a:t>
            </a:r>
          </a:p>
        </p:txBody>
      </p:sp>
      <p:sp>
        <p:nvSpPr>
          <p:cNvPr id="5" name="矩形 4"/>
          <p:cNvSpPr/>
          <p:nvPr/>
        </p:nvSpPr>
        <p:spPr>
          <a:xfrm>
            <a:off x="1031357" y="3647818"/>
            <a:ext cx="10217889" cy="646331"/>
          </a:xfrm>
          <a:prstGeom prst="rect">
            <a:avLst/>
          </a:prstGeom>
        </p:spPr>
        <p:txBody>
          <a:bodyPr wrap="square">
            <a:spAutoFit/>
          </a:bodyPr>
          <a:lstStyle/>
          <a:p>
            <a:r>
              <a:rPr lang="zh-CN" altLang="zh-CN" dirty="0"/>
              <a:t>【例</a:t>
            </a:r>
            <a:r>
              <a:rPr lang="en-US" altLang="zh-CN" b="1" dirty="0"/>
              <a:t>2.22</a:t>
            </a:r>
            <a:r>
              <a:rPr lang="zh-CN" altLang="zh-CN" dirty="0"/>
              <a:t>】 演示当方法传递一个引用对象（如数组）时，对</a:t>
            </a:r>
            <a:r>
              <a:rPr lang="zh-CN" altLang="zh-CN" dirty="0">
                <a:hlinkClick r:id="rId4" action="ppaction://hlinkfile"/>
              </a:rPr>
              <a:t>形参的修改会影响到实参。</a:t>
            </a:r>
            <a:endParaRPr lang="zh-CN" altLang="zh-CN" dirty="0"/>
          </a:p>
          <a:p>
            <a:r>
              <a:rPr lang="zh-CN" altLang="zh-CN" dirty="0"/>
              <a:t>程序运行结果如图</a:t>
            </a:r>
            <a:r>
              <a:rPr lang="en-US" altLang="zh-CN" dirty="0"/>
              <a:t>2.32</a:t>
            </a:r>
            <a:r>
              <a:rPr lang="zh-CN" altLang="zh-CN" dirty="0"/>
              <a:t>所示。</a:t>
            </a:r>
          </a:p>
        </p:txBody>
      </p:sp>
      <p:pic>
        <p:nvPicPr>
          <p:cNvPr id="48131" name="图片 77"/>
          <p:cNvPicPr>
            <a:picLocks noChangeAspect="1" noChangeArrowheads="1"/>
          </p:cNvPicPr>
          <p:nvPr/>
        </p:nvPicPr>
        <p:blipFill>
          <a:blip r:embed="rId5">
            <a:lum bright="18000"/>
            <a:extLst>
              <a:ext uri="{28A0092B-C50C-407E-A947-70E740481C1C}">
                <a14:useLocalDpi xmlns:a14="http://schemas.microsoft.com/office/drawing/2010/main" val="0"/>
              </a:ext>
            </a:extLst>
          </a:blip>
          <a:srcRect/>
          <a:stretch>
            <a:fillRect/>
          </a:stretch>
        </p:blipFill>
        <p:spPr bwMode="auto">
          <a:xfrm>
            <a:off x="2856392" y="4411107"/>
            <a:ext cx="7096272" cy="5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54085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．引用参数</a:t>
            </a:r>
          </a:p>
        </p:txBody>
      </p:sp>
      <p:sp>
        <p:nvSpPr>
          <p:cNvPr id="3" name="TextBox 2"/>
          <p:cNvSpPr txBox="1"/>
          <p:nvPr/>
        </p:nvSpPr>
        <p:spPr>
          <a:xfrm>
            <a:off x="1116419" y="1275907"/>
            <a:ext cx="10037134" cy="2585323"/>
          </a:xfrm>
          <a:prstGeom prst="rect">
            <a:avLst/>
          </a:prstGeom>
          <a:noFill/>
        </p:spPr>
        <p:txBody>
          <a:bodyPr wrap="square" rtlCol="0">
            <a:spAutoFit/>
          </a:bodyPr>
          <a:lstStyle/>
          <a:p>
            <a:pPr indent="446088">
              <a:lnSpc>
                <a:spcPct val="150000"/>
              </a:lnSpc>
            </a:pPr>
            <a:r>
              <a:rPr lang="zh-CN" altLang="zh-CN" dirty="0"/>
              <a:t>如果调用一个方法，期望能够对传递给它的实际变量进行操作，就要使用</a:t>
            </a:r>
            <a:r>
              <a:rPr lang="en-US" altLang="zh-CN" dirty="0"/>
              <a:t> C#</a:t>
            </a:r>
            <a:r>
              <a:rPr lang="zh-CN" altLang="zh-CN" dirty="0"/>
              <a:t>的</a:t>
            </a:r>
            <a:r>
              <a:rPr lang="en-US" altLang="zh-CN" dirty="0"/>
              <a:t> ref </a:t>
            </a:r>
            <a:r>
              <a:rPr lang="zh-CN" altLang="zh-CN" dirty="0"/>
              <a:t>修饰符来解决此类问题，</a:t>
            </a:r>
            <a:r>
              <a:rPr lang="en-US" altLang="zh-CN" dirty="0"/>
              <a:t>ref</a:t>
            </a:r>
            <a:r>
              <a:rPr lang="zh-CN" altLang="zh-CN" dirty="0"/>
              <a:t>修饰符将告诉编译器，实参与形参的传递方式是引用。</a:t>
            </a:r>
          </a:p>
          <a:p>
            <a:pPr indent="446088">
              <a:lnSpc>
                <a:spcPct val="150000"/>
              </a:lnSpc>
            </a:pPr>
            <a:r>
              <a:rPr lang="zh-CN" altLang="zh-CN" dirty="0"/>
              <a:t>与值参数不同，引用参数并不创建新的存储单元，它与方法调用中的实在参数变量同处在一个存储单元。因此，在方法内对形参的修改就是对外部实参变量的修改。</a:t>
            </a:r>
          </a:p>
          <a:p>
            <a:pPr indent="446088">
              <a:lnSpc>
                <a:spcPct val="150000"/>
              </a:lnSpc>
            </a:pPr>
            <a:r>
              <a:rPr lang="zh-CN" altLang="zh-CN" dirty="0"/>
              <a:t>【例</a:t>
            </a:r>
            <a:r>
              <a:rPr lang="en-US" altLang="zh-CN" b="1" dirty="0"/>
              <a:t>2.23</a:t>
            </a:r>
            <a:r>
              <a:rPr lang="zh-CN" altLang="zh-CN" dirty="0"/>
              <a:t>】 将【例</a:t>
            </a:r>
            <a:r>
              <a:rPr lang="en-US" altLang="zh-CN" dirty="0"/>
              <a:t>2.21</a:t>
            </a:r>
            <a:r>
              <a:rPr lang="zh-CN" altLang="zh-CN" dirty="0"/>
              <a:t>】程序中</a:t>
            </a:r>
            <a:r>
              <a:rPr lang="en-US" altLang="zh-CN" dirty="0"/>
              <a:t>Sort</a:t>
            </a:r>
            <a:r>
              <a:rPr lang="zh-CN" altLang="zh-CN" dirty="0"/>
              <a:t>方法的值参数</a:t>
            </a:r>
            <a:r>
              <a:rPr lang="zh-CN" altLang="zh-CN" dirty="0">
                <a:hlinkClick r:id="rId2" action="ppaction://hlinkfile"/>
              </a:rPr>
              <a:t>传递方式改成引用传递方式</a:t>
            </a:r>
            <a:r>
              <a:rPr lang="zh-CN" altLang="zh-CN" dirty="0" smtClean="0">
                <a:hlinkClick r:id="rId2" action="ppaction://hlinkfile"/>
              </a:rPr>
              <a:t>。</a:t>
            </a:r>
            <a:endParaRPr lang="en-US" altLang="zh-CN" dirty="0" smtClean="0"/>
          </a:p>
          <a:p>
            <a:pPr indent="446088">
              <a:lnSpc>
                <a:spcPct val="150000"/>
              </a:lnSpc>
            </a:pPr>
            <a:r>
              <a:rPr lang="zh-CN" altLang="zh-CN" dirty="0"/>
              <a:t>程序运行结果如图</a:t>
            </a:r>
            <a:r>
              <a:rPr lang="en-US" altLang="zh-CN" dirty="0"/>
              <a:t>2.33</a:t>
            </a:r>
            <a:r>
              <a:rPr lang="zh-CN" altLang="zh-CN" dirty="0"/>
              <a:t>所示</a:t>
            </a:r>
            <a:r>
              <a:rPr lang="zh-CN" altLang="zh-CN" dirty="0" smtClean="0"/>
              <a:t>。</a:t>
            </a:r>
            <a:endParaRPr lang="zh-CN" altLang="zh-CN" dirty="0"/>
          </a:p>
        </p:txBody>
      </p:sp>
      <p:pic>
        <p:nvPicPr>
          <p:cNvPr id="49154" name="图片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05" y="3910581"/>
            <a:ext cx="2215781" cy="59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58458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．输出参数</a:t>
            </a:r>
          </a:p>
        </p:txBody>
      </p:sp>
      <p:sp>
        <p:nvSpPr>
          <p:cNvPr id="3" name="TextBox 2"/>
          <p:cNvSpPr txBox="1"/>
          <p:nvPr/>
        </p:nvSpPr>
        <p:spPr>
          <a:xfrm>
            <a:off x="978194" y="1424762"/>
            <a:ext cx="10260419" cy="1200329"/>
          </a:xfrm>
          <a:prstGeom prst="rect">
            <a:avLst/>
          </a:prstGeom>
          <a:noFill/>
        </p:spPr>
        <p:txBody>
          <a:bodyPr wrap="square" rtlCol="0">
            <a:spAutoFit/>
          </a:bodyPr>
          <a:lstStyle/>
          <a:p>
            <a:pPr indent="446088"/>
            <a:r>
              <a:rPr lang="zh-CN" altLang="zh-CN" dirty="0"/>
              <a:t>【例</a:t>
            </a:r>
            <a:r>
              <a:rPr lang="en-US" altLang="zh-CN" b="1" dirty="0"/>
              <a:t>2.24</a:t>
            </a:r>
            <a:r>
              <a:rPr lang="zh-CN" altLang="zh-CN" dirty="0"/>
              <a:t>】 求一个数组中所有元素的</a:t>
            </a:r>
            <a:r>
              <a:rPr lang="zh-CN" altLang="zh-CN" dirty="0">
                <a:hlinkClick r:id="rId2" action="ppaction://hlinkfile"/>
              </a:rPr>
              <a:t>最大、最小和平均值。</a:t>
            </a:r>
            <a:endParaRPr lang="zh-CN" altLang="zh-CN" dirty="0"/>
          </a:p>
          <a:p>
            <a:pPr indent="446088"/>
            <a:r>
              <a:rPr lang="zh-CN" altLang="zh-CN" dirty="0"/>
              <a:t>本例希望得到三个返回值，显然用方法的返回值不能解决，且这三个值必须通过计算得到，初始值没有意义，所以解决方案是定义三个</a:t>
            </a:r>
            <a:r>
              <a:rPr lang="en-US" altLang="zh-CN" dirty="0"/>
              <a:t>out</a:t>
            </a:r>
            <a:r>
              <a:rPr lang="zh-CN" altLang="zh-CN" dirty="0"/>
              <a:t>参数</a:t>
            </a:r>
            <a:r>
              <a:rPr lang="zh-CN" altLang="zh-CN" dirty="0" smtClean="0"/>
              <a:t>。</a:t>
            </a:r>
            <a:endParaRPr lang="en-US" altLang="zh-CN" dirty="0" smtClean="0"/>
          </a:p>
          <a:p>
            <a:pPr indent="446088"/>
            <a:r>
              <a:rPr lang="zh-CN" altLang="zh-CN" dirty="0"/>
              <a:t>程序运行结果如图</a:t>
            </a:r>
            <a:r>
              <a:rPr lang="en-US" altLang="zh-CN" dirty="0"/>
              <a:t>2.34</a:t>
            </a:r>
            <a:r>
              <a:rPr lang="zh-CN" altLang="zh-CN" dirty="0"/>
              <a:t>所示</a:t>
            </a:r>
            <a:r>
              <a:rPr lang="zh-CN" altLang="zh-CN" dirty="0" smtClean="0"/>
              <a:t>。</a:t>
            </a:r>
            <a:endParaRPr lang="zh-CN" altLang="zh-CN" dirty="0"/>
          </a:p>
        </p:txBody>
      </p:sp>
      <p:pic>
        <p:nvPicPr>
          <p:cNvPr id="50178" name="图片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532" y="2849851"/>
            <a:ext cx="3439073" cy="45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78194" y="3338623"/>
            <a:ext cx="10260419" cy="923330"/>
          </a:xfrm>
          <a:prstGeom prst="rect">
            <a:avLst/>
          </a:prstGeom>
          <a:noFill/>
        </p:spPr>
        <p:txBody>
          <a:bodyPr wrap="square" rtlCol="0">
            <a:spAutoFit/>
          </a:bodyPr>
          <a:lstStyle/>
          <a:p>
            <a:pPr indent="446088"/>
            <a:r>
              <a:rPr lang="zh-CN" altLang="zh-CN" dirty="0"/>
              <a:t>【例</a:t>
            </a:r>
            <a:r>
              <a:rPr lang="en-US" altLang="zh-CN" dirty="0"/>
              <a:t> </a:t>
            </a:r>
            <a:r>
              <a:rPr lang="en-US" altLang="zh-CN" b="1" dirty="0"/>
              <a:t>2.25</a:t>
            </a:r>
            <a:r>
              <a:rPr lang="zh-CN" altLang="zh-CN" dirty="0"/>
              <a:t>】 定义两个方法</a:t>
            </a:r>
            <a:r>
              <a:rPr lang="en-US" altLang="zh-CN" baseline="-25000" dirty="0"/>
              <a:t> </a:t>
            </a:r>
            <a:r>
              <a:rPr lang="en-US" altLang="zh-CN" dirty="0"/>
              <a:t>Swap1</a:t>
            </a:r>
            <a:r>
              <a:rPr lang="en-US" altLang="zh-CN" baseline="-25000" dirty="0"/>
              <a:t> </a:t>
            </a:r>
            <a:r>
              <a:rPr lang="zh-CN" altLang="zh-CN" dirty="0"/>
              <a:t>和</a:t>
            </a:r>
            <a:r>
              <a:rPr lang="en-US" altLang="zh-CN" baseline="-25000" dirty="0"/>
              <a:t> </a:t>
            </a:r>
            <a:r>
              <a:rPr lang="en-US" altLang="zh-CN" dirty="0"/>
              <a:t>Swap2</a:t>
            </a:r>
            <a:r>
              <a:rPr lang="zh-CN" altLang="zh-CN" dirty="0"/>
              <a:t>，它们都有两个引用对象作为参数，但</a:t>
            </a:r>
            <a:r>
              <a:rPr lang="en-US" altLang="zh-CN" baseline="-25000" dirty="0"/>
              <a:t> </a:t>
            </a:r>
            <a:r>
              <a:rPr lang="en-US" altLang="zh-CN" dirty="0"/>
              <a:t>Swap2</a:t>
            </a:r>
            <a:r>
              <a:rPr lang="en-US" altLang="zh-CN" baseline="-25000" dirty="0"/>
              <a:t> </a:t>
            </a:r>
            <a:r>
              <a:rPr lang="zh-CN" altLang="zh-CN" dirty="0"/>
              <a:t>的参数加了</a:t>
            </a:r>
            <a:r>
              <a:rPr lang="en-US" altLang="zh-CN" baseline="-25000" dirty="0"/>
              <a:t> </a:t>
            </a:r>
            <a:r>
              <a:rPr lang="en-US" altLang="zh-CN" dirty="0"/>
              <a:t>ref</a:t>
            </a:r>
            <a:r>
              <a:rPr lang="en-US" altLang="zh-CN" baseline="-25000" dirty="0"/>
              <a:t> </a:t>
            </a:r>
            <a:r>
              <a:rPr lang="zh-CN" altLang="zh-CN" dirty="0"/>
              <a:t>修饰，演示调用</a:t>
            </a:r>
            <a:r>
              <a:rPr lang="zh-CN" altLang="zh-CN" dirty="0">
                <a:hlinkClick r:id="rId4" action="ppaction://hlinkfile"/>
              </a:rPr>
              <a:t>这两个方法产生的结果</a:t>
            </a:r>
            <a:r>
              <a:rPr lang="zh-CN" altLang="zh-CN" dirty="0" smtClean="0">
                <a:hlinkClick r:id="rId4" action="ppaction://hlinkfile"/>
              </a:rPr>
              <a:t>。</a:t>
            </a:r>
            <a:endParaRPr lang="en-US" altLang="zh-CN" dirty="0" smtClean="0"/>
          </a:p>
          <a:p>
            <a:pPr indent="446088"/>
            <a:r>
              <a:rPr lang="zh-CN" altLang="zh-CN" dirty="0"/>
              <a:t>程序运行结果如图</a:t>
            </a:r>
            <a:r>
              <a:rPr lang="en-US" altLang="zh-CN" dirty="0"/>
              <a:t>2.35</a:t>
            </a:r>
            <a:r>
              <a:rPr lang="zh-CN" altLang="zh-CN" dirty="0"/>
              <a:t>所示</a:t>
            </a:r>
            <a:r>
              <a:rPr lang="zh-CN" altLang="zh-CN" dirty="0" smtClean="0"/>
              <a:t>。</a:t>
            </a:r>
            <a:endParaRPr lang="zh-CN" altLang="zh-CN" dirty="0"/>
          </a:p>
        </p:txBody>
      </p:sp>
      <p:pic>
        <p:nvPicPr>
          <p:cNvPr id="50179" name="图片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373452"/>
            <a:ext cx="1488558" cy="109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688514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．参数数组</a:t>
            </a:r>
          </a:p>
        </p:txBody>
      </p:sp>
      <p:sp>
        <p:nvSpPr>
          <p:cNvPr id="3" name="TextBox 2"/>
          <p:cNvSpPr txBox="1"/>
          <p:nvPr/>
        </p:nvSpPr>
        <p:spPr>
          <a:xfrm>
            <a:off x="1063256" y="1190847"/>
            <a:ext cx="9930809" cy="2585323"/>
          </a:xfrm>
          <a:prstGeom prst="rect">
            <a:avLst/>
          </a:prstGeom>
          <a:noFill/>
        </p:spPr>
        <p:txBody>
          <a:bodyPr wrap="square" rtlCol="0">
            <a:spAutoFit/>
          </a:bodyPr>
          <a:lstStyle/>
          <a:p>
            <a:pPr indent="446088">
              <a:lnSpc>
                <a:spcPct val="150000"/>
              </a:lnSpc>
            </a:pPr>
            <a:r>
              <a:rPr lang="zh-CN" altLang="zh-CN" dirty="0" smtClean="0"/>
              <a:t>比如</a:t>
            </a:r>
            <a:r>
              <a:rPr lang="zh-CN" altLang="zh-CN" dirty="0"/>
              <a:t>，在</a:t>
            </a:r>
            <a:r>
              <a:rPr lang="en-US" altLang="zh-CN" dirty="0"/>
              <a:t>3</a:t>
            </a:r>
            <a:r>
              <a:rPr lang="zh-CN" altLang="zh-CN" dirty="0"/>
              <a:t>个数中找最大、最小和在</a:t>
            </a:r>
            <a:r>
              <a:rPr lang="en-US" altLang="zh-CN" dirty="0"/>
              <a:t> 5 </a:t>
            </a:r>
            <a:r>
              <a:rPr lang="zh-CN" altLang="zh-CN" dirty="0"/>
              <a:t>个数中找最大、最小数，甚至在任意多个数中找最大、最小数的程序中能使用同一个方法。</a:t>
            </a:r>
            <a:r>
              <a:rPr lang="en-US" altLang="zh-CN" dirty="0"/>
              <a:t>C#</a:t>
            </a:r>
            <a:r>
              <a:rPr lang="zh-CN" altLang="zh-CN" dirty="0"/>
              <a:t>提供了传递可变长度参数表的机制来解决此问题，可以使用</a:t>
            </a:r>
            <a:r>
              <a:rPr lang="en-US" altLang="zh-CN" dirty="0"/>
              <a:t> </a:t>
            </a:r>
            <a:r>
              <a:rPr lang="en-US" altLang="zh-CN" dirty="0" err="1"/>
              <a:t>params</a:t>
            </a:r>
            <a:r>
              <a:rPr lang="en-US" altLang="zh-CN" dirty="0"/>
              <a:t> </a:t>
            </a:r>
            <a:r>
              <a:rPr lang="zh-CN" altLang="zh-CN" dirty="0"/>
              <a:t>关键字来指定一个可变长的参数表。</a:t>
            </a:r>
          </a:p>
          <a:p>
            <a:pPr indent="446088">
              <a:lnSpc>
                <a:spcPct val="150000"/>
              </a:lnSpc>
            </a:pPr>
            <a:r>
              <a:rPr lang="zh-CN" altLang="zh-CN" dirty="0"/>
              <a:t>【例</a:t>
            </a:r>
            <a:r>
              <a:rPr lang="en-US" altLang="zh-CN" b="1" dirty="0"/>
              <a:t>2.26</a:t>
            </a:r>
            <a:r>
              <a:rPr lang="zh-CN" altLang="zh-CN" dirty="0"/>
              <a:t>】 演示</a:t>
            </a:r>
            <a:r>
              <a:rPr lang="en-US" altLang="zh-CN" dirty="0" err="1"/>
              <a:t>Myclass</a:t>
            </a:r>
            <a:r>
              <a:rPr lang="zh-CN" altLang="zh-CN" dirty="0"/>
              <a:t>类中的方法</a:t>
            </a:r>
            <a:r>
              <a:rPr lang="en-US" altLang="zh-CN" dirty="0" err="1"/>
              <a:t>MaxMin</a:t>
            </a:r>
            <a:r>
              <a:rPr lang="zh-CN" altLang="zh-CN" dirty="0"/>
              <a:t>有一个参数数组类型的参数，在</a:t>
            </a:r>
            <a:r>
              <a:rPr lang="zh-CN" altLang="zh-CN" dirty="0">
                <a:hlinkClick r:id="rId2" action="ppaction://hlinkfile"/>
              </a:rPr>
              <a:t>调用这个方法时具有灵活性</a:t>
            </a:r>
            <a:r>
              <a:rPr lang="zh-CN" altLang="zh-CN" dirty="0" smtClean="0">
                <a:hlinkClick r:id="rId2" action="ppaction://hlinkfile"/>
              </a:rPr>
              <a:t>。</a:t>
            </a:r>
            <a:endParaRPr lang="en-US" altLang="zh-CN" dirty="0" smtClean="0"/>
          </a:p>
          <a:p>
            <a:pPr indent="446088">
              <a:lnSpc>
                <a:spcPct val="150000"/>
              </a:lnSpc>
            </a:pPr>
            <a:r>
              <a:rPr lang="zh-CN" altLang="zh-CN" dirty="0"/>
              <a:t>程序运行结果如图</a:t>
            </a:r>
            <a:r>
              <a:rPr lang="en-US" altLang="zh-CN" dirty="0"/>
              <a:t>2.36</a:t>
            </a:r>
            <a:r>
              <a:rPr lang="zh-CN" altLang="zh-CN" dirty="0"/>
              <a:t>所示</a:t>
            </a:r>
            <a:r>
              <a:rPr lang="zh-CN" altLang="zh-CN" dirty="0" smtClean="0"/>
              <a:t>。</a:t>
            </a:r>
            <a:endParaRPr lang="zh-CN" altLang="zh-CN" dirty="0"/>
          </a:p>
        </p:txBody>
      </p:sp>
      <p:pic>
        <p:nvPicPr>
          <p:cNvPr id="51202" name="图片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324" y="3722374"/>
            <a:ext cx="2363787" cy="94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19320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344240" y="3426930"/>
            <a:ext cx="3523823" cy="482919"/>
          </a:xfrm>
          <a:prstGeom prst="rect">
            <a:avLst/>
          </a:prstGeom>
        </p:spPr>
        <p:txBody>
          <a:bodyPr wrap="square" lIns="144000" tIns="0" rIns="144000" bIns="0">
            <a:noAutofit/>
          </a:bodyPr>
          <a:lstStyle/>
          <a:p>
            <a:r>
              <a:rPr lang="zh-CN" altLang="zh-CN" sz="2800" b="1" dirty="0"/>
              <a:t>静态方法与实例方法</a:t>
            </a:r>
          </a:p>
        </p:txBody>
      </p:sp>
    </p:spTree>
    <p:extLst>
      <p:ext uri="{BB962C8B-B14F-4D97-AF65-F5344CB8AC3E}">
        <p14:creationId xmlns:p14="http://schemas.microsoft.com/office/powerpoint/2010/main" val="102641112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静态方法与实例方法</a:t>
            </a:r>
          </a:p>
        </p:txBody>
      </p:sp>
      <p:sp>
        <p:nvSpPr>
          <p:cNvPr id="3" name="TextBox 2"/>
          <p:cNvSpPr txBox="1"/>
          <p:nvPr/>
        </p:nvSpPr>
        <p:spPr>
          <a:xfrm>
            <a:off x="988828" y="1169581"/>
            <a:ext cx="10217888" cy="2947025"/>
          </a:xfrm>
          <a:prstGeom prst="rect">
            <a:avLst/>
          </a:prstGeom>
          <a:noFill/>
        </p:spPr>
        <p:txBody>
          <a:bodyPr wrap="square" rtlCol="0">
            <a:spAutoFit/>
          </a:bodyPr>
          <a:lstStyle/>
          <a:p>
            <a:pPr indent="446088">
              <a:lnSpc>
                <a:spcPct val="150000"/>
              </a:lnSpc>
            </a:pPr>
            <a:r>
              <a:rPr lang="zh-CN" altLang="zh-CN" dirty="0"/>
              <a:t>通常，若一个方法声明中含有</a:t>
            </a:r>
            <a:r>
              <a:rPr lang="en-US" altLang="zh-CN" dirty="0"/>
              <a:t> static </a:t>
            </a:r>
            <a:r>
              <a:rPr lang="zh-CN" altLang="zh-CN" dirty="0"/>
              <a:t>修饰符，则表明它是静态方法，同时说明它只对这个类中的静态成员操作，不可以直接访问实例字段。</a:t>
            </a:r>
          </a:p>
          <a:p>
            <a:pPr indent="446088">
              <a:lnSpc>
                <a:spcPct val="150000"/>
              </a:lnSpc>
            </a:pPr>
            <a:r>
              <a:rPr lang="zh-CN" altLang="zh-CN" dirty="0"/>
              <a:t>【例</a:t>
            </a:r>
            <a:r>
              <a:rPr lang="en-US" altLang="zh-CN" dirty="0"/>
              <a:t> </a:t>
            </a:r>
            <a:r>
              <a:rPr lang="en-US" altLang="zh-CN" b="1" dirty="0"/>
              <a:t>2.27</a:t>
            </a:r>
            <a:r>
              <a:rPr lang="zh-CN" altLang="zh-CN" dirty="0">
                <a:hlinkClick r:id="rId2" action="ppaction://hlinkfile"/>
              </a:rPr>
              <a:t>】 一个简单的商品销售管理程序</a:t>
            </a:r>
            <a:r>
              <a:rPr lang="zh-CN" altLang="zh-CN" dirty="0"/>
              <a:t>。每一种商品对象存储的是商品总数及商品单价。每销售一件商品要计算销售额和库存。</a:t>
            </a:r>
            <a:r>
              <a:rPr lang="en-US" altLang="zh-CN" dirty="0" err="1"/>
              <a:t>cashRegister</a:t>
            </a:r>
            <a:r>
              <a:rPr lang="en-US" altLang="zh-CN" baseline="-25000" dirty="0"/>
              <a:t> </a:t>
            </a:r>
            <a:r>
              <a:rPr lang="zh-CN" altLang="zh-CN" dirty="0"/>
              <a:t>类将销售总额定义成静态变量</a:t>
            </a:r>
            <a:r>
              <a:rPr lang="en-US" altLang="zh-CN" dirty="0" err="1"/>
              <a:t>cashSum</a:t>
            </a:r>
            <a:r>
              <a:rPr lang="zh-CN" altLang="zh-CN" dirty="0"/>
              <a:t>，那么访问</a:t>
            </a:r>
            <a:r>
              <a:rPr lang="en-US" altLang="zh-CN" baseline="-25000" dirty="0"/>
              <a:t> </a:t>
            </a:r>
            <a:r>
              <a:rPr lang="en-US" altLang="zh-CN" dirty="0" err="1"/>
              <a:t>cashSum</a:t>
            </a:r>
            <a:r>
              <a:rPr lang="en-US" altLang="zh-CN" baseline="-25000" dirty="0"/>
              <a:t> </a:t>
            </a:r>
            <a:r>
              <a:rPr lang="zh-CN" altLang="zh-CN" dirty="0"/>
              <a:t>的方法</a:t>
            </a:r>
            <a:r>
              <a:rPr lang="en-US" altLang="zh-CN" baseline="-25000" dirty="0"/>
              <a:t> </a:t>
            </a:r>
            <a:r>
              <a:rPr lang="en-US" altLang="zh-CN" dirty="0" err="1"/>
              <a:t>productCost</a:t>
            </a:r>
            <a:r>
              <a:rPr lang="en-US" altLang="zh-CN" baseline="-25000" dirty="0"/>
              <a:t> </a:t>
            </a:r>
            <a:r>
              <a:rPr lang="zh-CN" altLang="zh-CN" dirty="0"/>
              <a:t>也就定义成静态方法，而</a:t>
            </a:r>
            <a:r>
              <a:rPr lang="en-US" altLang="zh-CN" baseline="-25000" dirty="0"/>
              <a:t> </a:t>
            </a:r>
            <a:r>
              <a:rPr lang="en-US" altLang="zh-CN" dirty="0" err="1"/>
              <a:t>makeSale</a:t>
            </a:r>
            <a:r>
              <a:rPr lang="en-US" altLang="zh-CN" baseline="-25000" dirty="0"/>
              <a:t> </a:t>
            </a:r>
            <a:r>
              <a:rPr lang="zh-CN" altLang="zh-CN" dirty="0"/>
              <a:t>方法是计算销售额及库存的，所以定义成实例方法。请注意它们在使用中的不同</a:t>
            </a:r>
            <a:r>
              <a:rPr lang="zh-CN" altLang="zh-CN" dirty="0" smtClean="0"/>
              <a:t>。</a:t>
            </a:r>
            <a:endParaRPr lang="en-US" altLang="zh-CN" dirty="0" smtClean="0"/>
          </a:p>
          <a:p>
            <a:pPr indent="446088">
              <a:lnSpc>
                <a:spcPct val="150000"/>
              </a:lnSpc>
            </a:pPr>
            <a:r>
              <a:rPr lang="zh-CN" altLang="zh-CN" dirty="0"/>
              <a:t>程序运行结果如图</a:t>
            </a:r>
            <a:r>
              <a:rPr lang="en-US" altLang="zh-CN" dirty="0"/>
              <a:t>2.37</a:t>
            </a:r>
            <a:r>
              <a:rPr lang="zh-CN" altLang="zh-CN" dirty="0"/>
              <a:t>所示。</a:t>
            </a:r>
          </a:p>
        </p:txBody>
      </p:sp>
      <p:pic>
        <p:nvPicPr>
          <p:cNvPr id="52226" name="图片 92"/>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3178249" y="4200747"/>
            <a:ext cx="3355402" cy="77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5956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804034" y="3535178"/>
            <a:ext cx="2281394" cy="584775"/>
          </a:xfrm>
          <a:prstGeom prst="rect">
            <a:avLst/>
          </a:prstGeom>
          <a:noFill/>
        </p:spPr>
        <p:txBody>
          <a:bodyPr wrap="none" rtlCol="0">
            <a:spAutoFit/>
          </a:bodyPr>
          <a:lstStyle/>
          <a:p>
            <a:r>
              <a:rPr lang="en-US" altLang="zh-CN" sz="3200" b="1" dirty="0" smtClean="0"/>
              <a:t>——</a:t>
            </a:r>
            <a:r>
              <a:rPr lang="zh-CN" altLang="zh-CN" sz="3200" b="1" dirty="0"/>
              <a:t>接</a:t>
            </a:r>
            <a:r>
              <a:rPr lang="en-US" altLang="zh-CN" sz="3200" b="1" dirty="0"/>
              <a:t>    </a:t>
            </a:r>
            <a:r>
              <a:rPr lang="zh-CN" altLang="zh-CN" sz="3200" b="1" dirty="0"/>
              <a:t>口</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815846522"/>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．拆箱</a:t>
            </a:r>
          </a:p>
        </p:txBody>
      </p:sp>
      <p:sp>
        <p:nvSpPr>
          <p:cNvPr id="3" name="矩形 2"/>
          <p:cNvSpPr/>
          <p:nvPr/>
        </p:nvSpPr>
        <p:spPr>
          <a:xfrm>
            <a:off x="1509609" y="1202882"/>
            <a:ext cx="3275256" cy="369332"/>
          </a:xfrm>
          <a:prstGeom prst="rect">
            <a:avLst/>
          </a:prstGeom>
        </p:spPr>
        <p:txBody>
          <a:bodyPr wrap="none">
            <a:spAutoFit/>
          </a:bodyPr>
          <a:lstStyle/>
          <a:p>
            <a:r>
              <a:rPr lang="zh-CN" altLang="zh-CN" dirty="0"/>
              <a:t>运行程序，结果如图</a:t>
            </a:r>
            <a:r>
              <a:rPr lang="en-US" altLang="zh-CN" dirty="0"/>
              <a:t>2.4</a:t>
            </a:r>
            <a:r>
              <a:rPr lang="zh-CN" altLang="zh-CN" dirty="0"/>
              <a:t>所示。</a:t>
            </a:r>
          </a:p>
        </p:txBody>
      </p:sp>
      <p:pic>
        <p:nvPicPr>
          <p:cNvPr id="6146" name="Picture 2" descr="2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359" y="1835224"/>
            <a:ext cx="6676803" cy="355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54980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77917" y="3426930"/>
            <a:ext cx="2226681" cy="482919"/>
          </a:xfrm>
          <a:prstGeom prst="rect">
            <a:avLst/>
          </a:prstGeom>
        </p:spPr>
        <p:txBody>
          <a:bodyPr wrap="square" lIns="144000" tIns="0" rIns="144000" bIns="0">
            <a:noAutofit/>
          </a:bodyPr>
          <a:lstStyle/>
          <a:p>
            <a:r>
              <a:rPr lang="zh-CN" altLang="zh-CN" sz="2800" b="1" dirty="0"/>
              <a:t>接口的概念</a:t>
            </a:r>
          </a:p>
        </p:txBody>
      </p:sp>
    </p:spTree>
    <p:extLst>
      <p:ext uri="{BB962C8B-B14F-4D97-AF65-F5344CB8AC3E}">
        <p14:creationId xmlns:p14="http://schemas.microsoft.com/office/powerpoint/2010/main" val="46490963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接口的概念</a:t>
            </a:r>
          </a:p>
        </p:txBody>
      </p:sp>
      <p:sp>
        <p:nvSpPr>
          <p:cNvPr id="3" name="TextBox 2"/>
          <p:cNvSpPr txBox="1"/>
          <p:nvPr/>
        </p:nvSpPr>
        <p:spPr>
          <a:xfrm>
            <a:off x="1073888" y="1265274"/>
            <a:ext cx="9994605" cy="646331"/>
          </a:xfrm>
          <a:prstGeom prst="rect">
            <a:avLst/>
          </a:prstGeom>
          <a:noFill/>
        </p:spPr>
        <p:txBody>
          <a:bodyPr wrap="square" rtlCol="0">
            <a:spAutoFit/>
          </a:bodyPr>
          <a:lstStyle/>
          <a:p>
            <a:pPr indent="446088"/>
            <a:r>
              <a:rPr lang="zh-CN" altLang="zh-CN" dirty="0"/>
              <a:t>接口是用来定义一种程序的协定，它好比一种模板，这种模板定义了实现接口的对象必须实现的方法，其目的就是让这些方法可以作为接口实例被引用。接口的定义如下</a:t>
            </a:r>
            <a:r>
              <a:rPr lang="zh-CN" altLang="zh-CN" dirty="0" smtClean="0"/>
              <a:t>：</a:t>
            </a:r>
            <a:endParaRPr lang="zh-CN" altLang="zh-CN" dirty="0"/>
          </a:p>
        </p:txBody>
      </p:sp>
      <p:sp>
        <p:nvSpPr>
          <p:cNvPr id="4" name="TextBox 3"/>
          <p:cNvSpPr txBox="1"/>
          <p:nvPr/>
        </p:nvSpPr>
        <p:spPr>
          <a:xfrm>
            <a:off x="1446028" y="1911605"/>
            <a:ext cx="9271591" cy="1328023"/>
          </a:xfrm>
          <a:prstGeom prst="roundRect">
            <a:avLst/>
          </a:prstGeom>
          <a:solidFill>
            <a:srgbClr val="EDD0D0"/>
          </a:solidFill>
        </p:spPr>
        <p:txBody>
          <a:bodyPr wrap="square" rtlCol="0">
            <a:spAutoFit/>
          </a:bodyPr>
          <a:lstStyle/>
          <a:p>
            <a:r>
              <a:rPr lang="en-US" altLang="zh-CN" dirty="0"/>
              <a:t>public interface </a:t>
            </a:r>
            <a:r>
              <a:rPr lang="en-US" altLang="zh-CN" dirty="0" err="1"/>
              <a:t>IPartA</a:t>
            </a:r>
            <a:endParaRPr lang="zh-CN" altLang="zh-CN" dirty="0"/>
          </a:p>
          <a:p>
            <a:r>
              <a:rPr lang="en-US" altLang="zh-CN" dirty="0"/>
              <a:t>{</a:t>
            </a:r>
            <a:endParaRPr lang="zh-CN" altLang="zh-CN" dirty="0"/>
          </a:p>
          <a:p>
            <a:r>
              <a:rPr lang="en-US" altLang="zh-CN" dirty="0"/>
              <a:t>	void </a:t>
            </a:r>
            <a:r>
              <a:rPr lang="en-US" altLang="zh-CN" dirty="0" err="1"/>
              <a:t>SetDataA</a:t>
            </a:r>
            <a:r>
              <a:rPr lang="en-US" altLang="zh-CN" dirty="0"/>
              <a:t>(string </a:t>
            </a:r>
            <a:r>
              <a:rPr lang="en-US" altLang="zh-CN" dirty="0" err="1"/>
              <a:t>dataA</a:t>
            </a:r>
            <a:r>
              <a:rPr lang="en-US" altLang="zh-CN" dirty="0"/>
              <a:t>);</a:t>
            </a:r>
            <a:endParaRPr lang="zh-CN" altLang="zh-CN" dirty="0"/>
          </a:p>
          <a:p>
            <a:r>
              <a:rPr lang="en-US" altLang="zh-CN" dirty="0" smtClean="0"/>
              <a:t>}</a:t>
            </a:r>
            <a:endParaRPr lang="zh-CN" altLang="zh-CN" dirty="0"/>
          </a:p>
        </p:txBody>
      </p:sp>
      <p:sp>
        <p:nvSpPr>
          <p:cNvPr id="5" name="TextBox 4"/>
          <p:cNvSpPr txBox="1"/>
          <p:nvPr/>
        </p:nvSpPr>
        <p:spPr>
          <a:xfrm>
            <a:off x="978195" y="3423684"/>
            <a:ext cx="9909545" cy="1477328"/>
          </a:xfrm>
          <a:prstGeom prst="rect">
            <a:avLst/>
          </a:prstGeom>
          <a:noFill/>
        </p:spPr>
        <p:txBody>
          <a:bodyPr wrap="square" rtlCol="0">
            <a:spAutoFit/>
          </a:bodyPr>
          <a:lstStyle/>
          <a:p>
            <a:pPr indent="446088"/>
            <a:r>
              <a:rPr lang="zh-CN" altLang="zh-CN" dirty="0"/>
              <a:t>接口的命名通常以字母</a:t>
            </a:r>
            <a:r>
              <a:rPr lang="en-US" altLang="zh-CN" baseline="-25000" dirty="0"/>
              <a:t> </a:t>
            </a:r>
            <a:r>
              <a:rPr lang="en-US" altLang="zh-CN" dirty="0"/>
              <a:t>I</a:t>
            </a:r>
            <a:r>
              <a:rPr lang="en-US" altLang="zh-CN" baseline="-25000" dirty="0"/>
              <a:t> </a:t>
            </a:r>
            <a:r>
              <a:rPr lang="zh-CN" altLang="zh-CN" dirty="0"/>
              <a:t>开头，如</a:t>
            </a:r>
            <a:r>
              <a:rPr lang="en-US" altLang="zh-CN" dirty="0"/>
              <a:t> </a:t>
            </a:r>
            <a:r>
              <a:rPr lang="en-US" altLang="zh-CN" dirty="0" err="1"/>
              <a:t>IpartA</a:t>
            </a:r>
            <a:r>
              <a:rPr lang="zh-CN" altLang="zh-CN" dirty="0"/>
              <a:t>、</a:t>
            </a:r>
            <a:r>
              <a:rPr lang="en-US" altLang="zh-CN" dirty="0" err="1"/>
              <a:t>IPartB</a:t>
            </a:r>
            <a:r>
              <a:rPr lang="zh-CN" altLang="zh-CN" dirty="0"/>
              <a:t>。接口的成员可以是方法、属性、索引器和事件，但不可以有任何的成员变量，也不能在接口中实现接口成员。接口不能被实例化，接口的成员默认是公共的，因此不允许成员加上修饰符。</a:t>
            </a:r>
          </a:p>
          <a:p>
            <a:pPr indent="446088"/>
            <a:r>
              <a:rPr lang="zh-CN" altLang="zh-CN" dirty="0">
                <a:hlinkClick r:id="rId2" action="ppaction://hlinkfile"/>
              </a:rPr>
              <a:t>【例</a:t>
            </a:r>
            <a:r>
              <a:rPr lang="en-US" altLang="zh-CN" b="1" dirty="0">
                <a:hlinkClick r:id="rId2" action="ppaction://hlinkfile"/>
              </a:rPr>
              <a:t>2.28</a:t>
            </a:r>
            <a:r>
              <a:rPr lang="zh-CN" altLang="zh-CN" dirty="0">
                <a:hlinkClick r:id="rId2" action="ppaction://hlinkfile"/>
              </a:rPr>
              <a:t>】 接口演示。</a:t>
            </a:r>
            <a:endParaRPr lang="zh-CN" altLang="zh-CN" dirty="0"/>
          </a:p>
          <a:p>
            <a:pPr indent="446088"/>
            <a:r>
              <a:rPr lang="zh-CN" altLang="zh-CN" dirty="0"/>
              <a:t>运行结果如图</a:t>
            </a:r>
            <a:r>
              <a:rPr lang="en-US" altLang="zh-CN" dirty="0"/>
              <a:t>2.38</a:t>
            </a:r>
            <a:r>
              <a:rPr lang="zh-CN" altLang="zh-CN" dirty="0"/>
              <a:t>所示</a:t>
            </a:r>
            <a:r>
              <a:rPr lang="zh-CN" altLang="zh-CN" dirty="0" smtClean="0"/>
              <a:t>。</a:t>
            </a:r>
            <a:endParaRPr lang="zh-CN" altLang="zh-CN" dirty="0"/>
          </a:p>
        </p:txBody>
      </p:sp>
      <p:pic>
        <p:nvPicPr>
          <p:cNvPr id="53250" name="图片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4901012"/>
            <a:ext cx="2399562" cy="92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8510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接口的概念</a:t>
            </a:r>
          </a:p>
        </p:txBody>
      </p:sp>
      <p:sp>
        <p:nvSpPr>
          <p:cNvPr id="3" name="TextBox 2"/>
          <p:cNvSpPr txBox="1"/>
          <p:nvPr/>
        </p:nvSpPr>
        <p:spPr>
          <a:xfrm>
            <a:off x="1063256" y="1446028"/>
            <a:ext cx="10111563" cy="1477328"/>
          </a:xfrm>
          <a:prstGeom prst="rect">
            <a:avLst/>
          </a:prstGeom>
          <a:noFill/>
        </p:spPr>
        <p:txBody>
          <a:bodyPr wrap="square" rtlCol="0">
            <a:spAutoFit/>
          </a:bodyPr>
          <a:lstStyle/>
          <a:p>
            <a:pPr indent="446088"/>
            <a:r>
              <a:rPr lang="zh-CN" altLang="zh-CN" dirty="0" smtClean="0"/>
              <a:t>程序</a:t>
            </a:r>
            <a:r>
              <a:rPr lang="zh-CN" altLang="zh-CN" dirty="0"/>
              <a:t>中一共定义了两个接口和一个类。接口</a:t>
            </a:r>
            <a:r>
              <a:rPr lang="en-US" altLang="zh-CN" dirty="0"/>
              <a:t> </a:t>
            </a:r>
            <a:r>
              <a:rPr lang="en-US" altLang="zh-CN" dirty="0" err="1"/>
              <a:t>IPartA</a:t>
            </a:r>
            <a:r>
              <a:rPr lang="zh-CN" altLang="zh-CN" dirty="0"/>
              <a:t>定义方法</a:t>
            </a:r>
            <a:r>
              <a:rPr lang="en-US" altLang="zh-CN" dirty="0"/>
              <a:t> </a:t>
            </a:r>
            <a:r>
              <a:rPr lang="en-US" altLang="zh-CN" dirty="0" err="1"/>
              <a:t>SetDataA</a:t>
            </a:r>
            <a:r>
              <a:rPr lang="zh-CN" altLang="zh-CN" dirty="0"/>
              <a:t>，接口</a:t>
            </a:r>
            <a:r>
              <a:rPr lang="en-US" altLang="zh-CN" dirty="0"/>
              <a:t> </a:t>
            </a:r>
            <a:r>
              <a:rPr lang="en-US" altLang="zh-CN" dirty="0" err="1"/>
              <a:t>IPartB</a:t>
            </a:r>
            <a:r>
              <a:rPr lang="en-US" altLang="zh-CN" dirty="0"/>
              <a:t> </a:t>
            </a:r>
            <a:r>
              <a:rPr lang="zh-CN" altLang="zh-CN" dirty="0"/>
              <a:t>定义方法</a:t>
            </a:r>
            <a:r>
              <a:rPr lang="en-US" altLang="zh-CN" dirty="0"/>
              <a:t> </a:t>
            </a:r>
            <a:r>
              <a:rPr lang="en-US" altLang="zh-CN" dirty="0" err="1"/>
              <a:t>SetDataB</a:t>
            </a:r>
            <a:r>
              <a:rPr lang="zh-CN" altLang="zh-CN" dirty="0"/>
              <a:t>。接口之间也有继承关系，接口</a:t>
            </a:r>
            <a:r>
              <a:rPr lang="en-US" altLang="zh-CN" dirty="0"/>
              <a:t> </a:t>
            </a:r>
            <a:r>
              <a:rPr lang="en-US" altLang="zh-CN" dirty="0" err="1"/>
              <a:t>IPartB</a:t>
            </a:r>
            <a:r>
              <a:rPr lang="en-US" altLang="zh-CN" dirty="0"/>
              <a:t> </a:t>
            </a:r>
            <a:r>
              <a:rPr lang="zh-CN" altLang="zh-CN" dirty="0"/>
              <a:t>继承接口</a:t>
            </a:r>
            <a:r>
              <a:rPr lang="en-US" altLang="zh-CN" dirty="0"/>
              <a:t> </a:t>
            </a:r>
            <a:r>
              <a:rPr lang="en-US" altLang="zh-CN" dirty="0" err="1"/>
              <a:t>IPartA</a:t>
            </a:r>
            <a:r>
              <a:rPr lang="zh-CN" altLang="zh-CN" dirty="0"/>
              <a:t>，也就继承了接口</a:t>
            </a:r>
            <a:r>
              <a:rPr lang="en-US" altLang="zh-CN" dirty="0" err="1"/>
              <a:t>IPartA</a:t>
            </a:r>
            <a:r>
              <a:rPr lang="zh-CN" altLang="zh-CN" dirty="0"/>
              <a:t>的</a:t>
            </a:r>
            <a:r>
              <a:rPr lang="en-US" altLang="zh-CN" dirty="0" err="1"/>
              <a:t>SetDataA</a:t>
            </a:r>
            <a:r>
              <a:rPr lang="zh-CN" altLang="zh-CN" dirty="0"/>
              <a:t>方法。接口只能定义方法，实现要由类来完成。</a:t>
            </a:r>
            <a:r>
              <a:rPr lang="en-US" altLang="zh-CN" dirty="0" err="1"/>
              <a:t>SharedClass</a:t>
            </a:r>
            <a:r>
              <a:rPr lang="zh-CN" altLang="zh-CN" dirty="0"/>
              <a:t>类派生于接口</a:t>
            </a:r>
            <a:r>
              <a:rPr lang="en-US" altLang="zh-CN" dirty="0" err="1"/>
              <a:t>IPartB</a:t>
            </a:r>
            <a:r>
              <a:rPr lang="zh-CN" altLang="zh-CN" dirty="0"/>
              <a:t>，因此要实现</a:t>
            </a:r>
            <a:r>
              <a:rPr lang="en-US" altLang="zh-CN" dirty="0" err="1"/>
              <a:t>IPartB</a:t>
            </a:r>
            <a:r>
              <a:rPr lang="zh-CN" altLang="zh-CN" dirty="0"/>
              <a:t>的</a:t>
            </a:r>
            <a:r>
              <a:rPr lang="en-US" altLang="zh-CN" dirty="0" err="1"/>
              <a:t>SetDataB</a:t>
            </a:r>
            <a:r>
              <a:rPr lang="zh-CN" altLang="zh-CN" dirty="0"/>
              <a:t>方法，也要实现</a:t>
            </a:r>
            <a:r>
              <a:rPr lang="en-US" altLang="zh-CN" dirty="0" err="1"/>
              <a:t>IPartA</a:t>
            </a:r>
            <a:r>
              <a:rPr lang="zh-CN" altLang="zh-CN" dirty="0"/>
              <a:t>的</a:t>
            </a:r>
            <a:r>
              <a:rPr lang="en-US" altLang="zh-CN" dirty="0" err="1"/>
              <a:t>SetDataA</a:t>
            </a:r>
            <a:r>
              <a:rPr lang="zh-CN" altLang="zh-CN" dirty="0"/>
              <a:t>方法。 </a:t>
            </a:r>
            <a:endParaRPr lang="en-US" altLang="zh-CN" dirty="0" smtClean="0"/>
          </a:p>
          <a:p>
            <a:pPr indent="446088"/>
            <a:r>
              <a:rPr lang="zh-CN" altLang="zh-CN" dirty="0" smtClean="0"/>
              <a:t>接口</a:t>
            </a:r>
            <a:r>
              <a:rPr lang="zh-CN" altLang="zh-CN" dirty="0"/>
              <a:t>允许多重继承</a:t>
            </a:r>
            <a:r>
              <a:rPr lang="zh-CN" altLang="zh-CN" dirty="0" smtClean="0"/>
              <a:t>：</a:t>
            </a:r>
            <a:endParaRPr lang="zh-CN" altLang="zh-CN" dirty="0"/>
          </a:p>
        </p:txBody>
      </p:sp>
      <p:sp>
        <p:nvSpPr>
          <p:cNvPr id="4" name="TextBox 3"/>
          <p:cNvSpPr txBox="1"/>
          <p:nvPr/>
        </p:nvSpPr>
        <p:spPr>
          <a:xfrm>
            <a:off x="1626781" y="2964840"/>
            <a:ext cx="8867554" cy="1328023"/>
          </a:xfrm>
          <a:prstGeom prst="roundRect">
            <a:avLst/>
          </a:prstGeom>
          <a:solidFill>
            <a:srgbClr val="EDD0D0"/>
          </a:solidFill>
        </p:spPr>
        <p:txBody>
          <a:bodyPr wrap="square" rtlCol="0">
            <a:spAutoFit/>
          </a:bodyPr>
          <a:lstStyle/>
          <a:p>
            <a:r>
              <a:rPr lang="en-US" altLang="zh-CN" dirty="0"/>
              <a:t>interface ID:IA,IB,IC</a:t>
            </a:r>
            <a:endParaRPr lang="zh-CN" altLang="zh-CN" dirty="0"/>
          </a:p>
          <a:p>
            <a:r>
              <a:rPr lang="en-US" altLang="zh-CN" dirty="0"/>
              <a:t>{</a:t>
            </a:r>
            <a:endParaRPr lang="zh-CN" altLang="zh-CN" dirty="0"/>
          </a:p>
          <a:p>
            <a:r>
              <a:rPr lang="en-US" altLang="zh-CN" dirty="0"/>
              <a:t>	…</a:t>
            </a:r>
            <a:endParaRPr lang="zh-CN" altLang="zh-CN" dirty="0"/>
          </a:p>
          <a:p>
            <a:r>
              <a:rPr lang="en-US" altLang="zh-CN" dirty="0" smtClean="0"/>
              <a:t>}</a:t>
            </a:r>
            <a:endParaRPr lang="zh-CN" altLang="zh-CN" dirty="0"/>
          </a:p>
        </p:txBody>
      </p:sp>
      <p:sp>
        <p:nvSpPr>
          <p:cNvPr id="5" name="矩形 4"/>
          <p:cNvSpPr/>
          <p:nvPr/>
        </p:nvSpPr>
        <p:spPr>
          <a:xfrm>
            <a:off x="1626781" y="4292863"/>
            <a:ext cx="7793666" cy="369332"/>
          </a:xfrm>
          <a:prstGeom prst="rect">
            <a:avLst/>
          </a:prstGeom>
        </p:spPr>
        <p:txBody>
          <a:bodyPr wrap="square">
            <a:spAutoFit/>
          </a:bodyPr>
          <a:lstStyle/>
          <a:p>
            <a:r>
              <a:rPr lang="zh-CN" altLang="zh-CN" dirty="0"/>
              <a:t>类可以同时有一个基类和零个以上的接口，并要将基类写在前面：</a:t>
            </a:r>
          </a:p>
        </p:txBody>
      </p:sp>
      <p:sp>
        <p:nvSpPr>
          <p:cNvPr id="6" name="TextBox 5"/>
          <p:cNvSpPr txBox="1"/>
          <p:nvPr/>
        </p:nvSpPr>
        <p:spPr>
          <a:xfrm>
            <a:off x="1626781" y="4742120"/>
            <a:ext cx="8867554" cy="1328023"/>
          </a:xfrm>
          <a:prstGeom prst="roundRect">
            <a:avLst/>
          </a:prstGeom>
          <a:solidFill>
            <a:srgbClr val="EDD0D0"/>
          </a:solidFill>
        </p:spPr>
        <p:txBody>
          <a:bodyPr wrap="square" rtlCol="0">
            <a:spAutoFit/>
          </a:bodyPr>
          <a:lstStyle/>
          <a:p>
            <a:r>
              <a:rPr lang="en-US" altLang="zh-CN" dirty="0"/>
              <a:t>class </a:t>
            </a:r>
            <a:r>
              <a:rPr lang="en-US" altLang="zh-CN" dirty="0" err="1"/>
              <a:t>ClassB:ClassA,IA,IB</a:t>
            </a:r>
            <a:endParaRPr lang="zh-CN" altLang="zh-CN" dirty="0"/>
          </a:p>
          <a:p>
            <a:r>
              <a:rPr lang="en-US" altLang="zh-CN" dirty="0"/>
              <a:t>{</a:t>
            </a:r>
            <a:endParaRPr lang="zh-CN" altLang="zh-CN" dirty="0"/>
          </a:p>
          <a:p>
            <a:r>
              <a:rPr lang="en-US" altLang="zh-CN" dirty="0"/>
              <a:t>	…</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630996898"/>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77917" y="3426930"/>
            <a:ext cx="2226681" cy="482919"/>
          </a:xfrm>
          <a:prstGeom prst="rect">
            <a:avLst/>
          </a:prstGeom>
        </p:spPr>
        <p:txBody>
          <a:bodyPr wrap="square" lIns="144000" tIns="0" rIns="144000" bIns="0">
            <a:noAutofit/>
          </a:bodyPr>
          <a:lstStyle/>
          <a:p>
            <a:r>
              <a:rPr lang="zh-CN" altLang="zh-CN" sz="2800" b="1" dirty="0"/>
              <a:t>接口</a:t>
            </a:r>
            <a:r>
              <a:rPr lang="zh-CN" altLang="zh-CN" sz="2800" b="1" dirty="0" smtClean="0"/>
              <a:t>的</a:t>
            </a:r>
            <a:r>
              <a:rPr lang="zh-CN" altLang="zh-CN" sz="2800" b="1" dirty="0"/>
              <a:t>实现</a:t>
            </a:r>
          </a:p>
        </p:txBody>
      </p:sp>
    </p:spTree>
    <p:extLst>
      <p:ext uri="{BB962C8B-B14F-4D97-AF65-F5344CB8AC3E}">
        <p14:creationId xmlns:p14="http://schemas.microsoft.com/office/powerpoint/2010/main" val="135791929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矩形 2"/>
          <p:cNvSpPr/>
          <p:nvPr/>
        </p:nvSpPr>
        <p:spPr>
          <a:xfrm>
            <a:off x="1345840" y="1191975"/>
            <a:ext cx="8659397" cy="369332"/>
          </a:xfrm>
          <a:prstGeom prst="rect">
            <a:avLst/>
          </a:prstGeom>
        </p:spPr>
        <p:txBody>
          <a:bodyPr wrap="square">
            <a:spAutoFit/>
          </a:bodyPr>
          <a:lstStyle/>
          <a:p>
            <a:r>
              <a:rPr lang="zh-CN" altLang="zh-CN" dirty="0"/>
              <a:t>指出接口成员所在的接口，则称为显式接口成员。【例</a:t>
            </a:r>
            <a:r>
              <a:rPr lang="en-US" altLang="zh-CN" dirty="0"/>
              <a:t>2.28</a:t>
            </a:r>
            <a:r>
              <a:rPr lang="zh-CN" altLang="zh-CN" dirty="0"/>
              <a:t>】程序接口实现可改写成：</a:t>
            </a:r>
          </a:p>
        </p:txBody>
      </p:sp>
      <p:sp>
        <p:nvSpPr>
          <p:cNvPr id="4" name="TextBox 3"/>
          <p:cNvSpPr txBox="1"/>
          <p:nvPr/>
        </p:nvSpPr>
        <p:spPr>
          <a:xfrm>
            <a:off x="1541722" y="1711842"/>
            <a:ext cx="8686800" cy="3482400"/>
          </a:xfrm>
          <a:prstGeom prst="roundRect">
            <a:avLst>
              <a:gd name="adj" fmla="val 4290"/>
            </a:avLst>
          </a:prstGeom>
          <a:solidFill>
            <a:srgbClr val="EDD0D0"/>
          </a:solidFill>
        </p:spPr>
        <p:txBody>
          <a:bodyPr wrap="square" rtlCol="0">
            <a:spAutoFit/>
          </a:bodyPr>
          <a:lstStyle/>
          <a:p>
            <a:r>
              <a:rPr lang="en-US" altLang="zh-CN" dirty="0"/>
              <a:t>// </a:t>
            </a:r>
            <a:r>
              <a:rPr lang="zh-CN" altLang="zh-CN" dirty="0"/>
              <a:t>没有定义为</a:t>
            </a:r>
            <a:r>
              <a:rPr lang="en-US" altLang="zh-CN" dirty="0"/>
              <a:t>public</a:t>
            </a:r>
            <a:endParaRPr lang="zh-CN" altLang="zh-CN" dirty="0"/>
          </a:p>
          <a:p>
            <a:r>
              <a:rPr lang="en-US" altLang="zh-CN" dirty="0"/>
              <a:t>void </a:t>
            </a:r>
            <a:r>
              <a:rPr lang="en-US" altLang="zh-CN" dirty="0" err="1"/>
              <a:t>IPartA</a:t>
            </a:r>
            <a:r>
              <a:rPr lang="en-US" altLang="zh-CN" dirty="0"/>
              <a:t>. </a:t>
            </a:r>
            <a:r>
              <a:rPr lang="en-US" altLang="zh-CN" dirty="0" err="1"/>
              <a:t>SetDataA</a:t>
            </a:r>
            <a:r>
              <a:rPr lang="en-US" altLang="zh-CN" dirty="0"/>
              <a:t>(string </a:t>
            </a:r>
            <a:r>
              <a:rPr lang="en-US" altLang="zh-CN" dirty="0" err="1"/>
              <a:t>dataA</a:t>
            </a:r>
            <a:r>
              <a:rPr lang="en-US" altLang="zh-CN" dirty="0"/>
              <a:t>)</a:t>
            </a:r>
            <a:endParaRPr lang="zh-CN" altLang="zh-CN" dirty="0"/>
          </a:p>
          <a:p>
            <a:r>
              <a:rPr lang="en-US" altLang="zh-CN" dirty="0"/>
              <a:t>{</a:t>
            </a:r>
            <a:endParaRPr lang="zh-CN" altLang="zh-CN" dirty="0"/>
          </a:p>
          <a:p>
            <a:r>
              <a:rPr lang="en-US" altLang="zh-CN" dirty="0"/>
              <a:t>	</a:t>
            </a:r>
            <a:r>
              <a:rPr lang="en-US" altLang="zh-CN" dirty="0" err="1"/>
              <a:t>DataA</a:t>
            </a:r>
            <a:r>
              <a:rPr lang="en-US" altLang="zh-CN" dirty="0"/>
              <a:t>=</a:t>
            </a:r>
            <a:r>
              <a:rPr lang="en-US" altLang="zh-CN" dirty="0" err="1"/>
              <a:t>dataA</a:t>
            </a:r>
            <a:r>
              <a:rPr lang="en-US" altLang="zh-CN" dirty="0"/>
              <a:t>;</a:t>
            </a:r>
            <a:endParaRPr lang="zh-CN" altLang="zh-CN" dirty="0"/>
          </a:p>
          <a:p>
            <a:r>
              <a:rPr lang="en-US" altLang="zh-CN" dirty="0"/>
              <a:t>	</a:t>
            </a:r>
            <a:r>
              <a:rPr lang="en-US" altLang="zh-CN" dirty="0" err="1"/>
              <a:t>Console.WriteLine</a:t>
            </a:r>
            <a:r>
              <a:rPr lang="en-US" altLang="zh-CN" dirty="0"/>
              <a:t>("{0}",</a:t>
            </a:r>
            <a:r>
              <a:rPr lang="en-US" altLang="zh-CN" dirty="0" err="1"/>
              <a:t>DataA</a:t>
            </a:r>
            <a:r>
              <a:rPr lang="en-US" altLang="zh-CN" dirty="0"/>
              <a:t>);</a:t>
            </a:r>
            <a:endParaRPr lang="zh-CN" altLang="zh-CN" dirty="0"/>
          </a:p>
          <a:p>
            <a:r>
              <a:rPr lang="en-US" altLang="zh-CN" dirty="0"/>
              <a:t>}</a:t>
            </a:r>
            <a:endParaRPr lang="zh-CN" altLang="zh-CN" dirty="0"/>
          </a:p>
          <a:p>
            <a:r>
              <a:rPr lang="en-US" altLang="zh-CN" dirty="0"/>
              <a:t>// </a:t>
            </a:r>
            <a:r>
              <a:rPr lang="zh-CN" altLang="zh-CN" dirty="0"/>
              <a:t>没有定义为</a:t>
            </a:r>
            <a:r>
              <a:rPr lang="en-US" altLang="zh-CN" dirty="0"/>
              <a:t>public</a:t>
            </a:r>
            <a:endParaRPr lang="zh-CN" altLang="zh-CN" dirty="0"/>
          </a:p>
          <a:p>
            <a:r>
              <a:rPr lang="en-US" altLang="zh-CN" dirty="0"/>
              <a:t>void </a:t>
            </a:r>
            <a:r>
              <a:rPr lang="en-US" altLang="zh-CN" dirty="0" err="1"/>
              <a:t>IPartB.SetDataB</a:t>
            </a:r>
            <a:r>
              <a:rPr lang="en-US" altLang="zh-CN" dirty="0"/>
              <a:t>(string </a:t>
            </a:r>
            <a:r>
              <a:rPr lang="en-US" altLang="zh-CN" dirty="0" err="1"/>
              <a:t>dataB</a:t>
            </a:r>
            <a:r>
              <a:rPr lang="en-US" altLang="zh-CN" dirty="0"/>
              <a:t>)</a:t>
            </a:r>
            <a:endParaRPr lang="zh-CN" altLang="zh-CN" dirty="0"/>
          </a:p>
          <a:p>
            <a:r>
              <a:rPr lang="en-US" altLang="zh-CN" dirty="0"/>
              <a:t>{</a:t>
            </a:r>
            <a:endParaRPr lang="zh-CN" altLang="zh-CN" dirty="0"/>
          </a:p>
          <a:p>
            <a:r>
              <a:rPr lang="en-US" altLang="zh-CN" dirty="0"/>
              <a:t>	</a:t>
            </a:r>
            <a:r>
              <a:rPr lang="en-US" altLang="zh-CN" dirty="0" err="1"/>
              <a:t>DataB</a:t>
            </a:r>
            <a:r>
              <a:rPr lang="en-US" altLang="zh-CN" dirty="0"/>
              <a:t>=</a:t>
            </a:r>
            <a:r>
              <a:rPr lang="en-US" altLang="zh-CN" dirty="0" err="1"/>
              <a:t>dataB</a:t>
            </a:r>
            <a:r>
              <a:rPr lang="en-US" altLang="zh-CN" dirty="0"/>
              <a:t>;</a:t>
            </a:r>
            <a:endParaRPr lang="zh-CN" altLang="zh-CN" dirty="0"/>
          </a:p>
          <a:p>
            <a:r>
              <a:rPr lang="en-US" altLang="zh-CN" dirty="0"/>
              <a:t>   	</a:t>
            </a:r>
            <a:r>
              <a:rPr lang="en-US" altLang="zh-CN" dirty="0" err="1"/>
              <a:t>Console.WriteLine</a:t>
            </a:r>
            <a:r>
              <a:rPr lang="en-US" altLang="zh-CN" dirty="0"/>
              <a:t>("{0}",</a:t>
            </a:r>
            <a:r>
              <a:rPr lang="en-US" altLang="zh-CN" dirty="0" err="1"/>
              <a:t>DataB</a:t>
            </a:r>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69636395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矩形 2"/>
          <p:cNvSpPr/>
          <p:nvPr/>
        </p:nvSpPr>
        <p:spPr>
          <a:xfrm>
            <a:off x="1201156" y="1085924"/>
            <a:ext cx="3877985" cy="369332"/>
          </a:xfrm>
          <a:prstGeom prst="rect">
            <a:avLst/>
          </a:prstGeom>
        </p:spPr>
        <p:txBody>
          <a:bodyPr wrap="none">
            <a:spAutoFit/>
          </a:bodyPr>
          <a:lstStyle/>
          <a:p>
            <a:r>
              <a:rPr lang="zh-CN" altLang="zh-CN" dirty="0"/>
              <a:t>显式接口成员只能通过接口来调用。</a:t>
            </a:r>
          </a:p>
        </p:txBody>
      </p:sp>
      <p:sp>
        <p:nvSpPr>
          <p:cNvPr id="4" name="TextBox 3"/>
          <p:cNvSpPr txBox="1"/>
          <p:nvPr/>
        </p:nvSpPr>
        <p:spPr>
          <a:xfrm>
            <a:off x="1328747" y="1573619"/>
            <a:ext cx="9091160" cy="2917686"/>
          </a:xfrm>
          <a:prstGeom prst="roundRect">
            <a:avLst>
              <a:gd name="adj" fmla="val 4580"/>
            </a:avLst>
          </a:prstGeom>
          <a:solidFill>
            <a:srgbClr val="EDD0D0"/>
          </a:solidFill>
        </p:spPr>
        <p:txBody>
          <a:bodyPr wrap="square" rtlCol="0">
            <a:spAutoFit/>
          </a:bodyPr>
          <a:lstStyle/>
          <a:p>
            <a:r>
              <a:rPr lang="en-US" altLang="zh-CN" dirty="0"/>
              <a:t>class test</a:t>
            </a:r>
            <a:endParaRPr lang="zh-CN" altLang="zh-CN" dirty="0"/>
          </a:p>
          <a:p>
            <a:r>
              <a:rPr lang="en-US" altLang="zh-CN" dirty="0"/>
              <a:t>{</a:t>
            </a:r>
            <a:endParaRPr lang="zh-CN" altLang="zh-CN" dirty="0"/>
          </a:p>
          <a:p>
            <a:r>
              <a:rPr lang="en-US" altLang="zh-CN" dirty="0"/>
              <a:t>	static void Main()</a:t>
            </a:r>
            <a:endParaRPr lang="zh-CN" altLang="zh-CN" dirty="0"/>
          </a:p>
          <a:p>
            <a:r>
              <a:rPr lang="en-US" altLang="zh-CN" dirty="0"/>
              <a:t>	{</a:t>
            </a:r>
            <a:endParaRPr lang="zh-CN" altLang="zh-CN" dirty="0"/>
          </a:p>
          <a:p>
            <a:r>
              <a:rPr lang="en-US" altLang="zh-CN" dirty="0"/>
              <a:t>		</a:t>
            </a:r>
            <a:r>
              <a:rPr lang="en-US" altLang="zh-CN" dirty="0" err="1"/>
              <a:t>SharedClass</a:t>
            </a:r>
            <a:r>
              <a:rPr lang="en-US" altLang="zh-CN" dirty="0"/>
              <a:t> a = new </a:t>
            </a:r>
            <a:r>
              <a:rPr lang="en-US" altLang="zh-CN" dirty="0" err="1"/>
              <a:t>SharedClass</a:t>
            </a:r>
            <a:r>
              <a:rPr lang="en-US" altLang="zh-CN" dirty="0"/>
              <a:t>();</a:t>
            </a:r>
            <a:endParaRPr lang="zh-CN" altLang="zh-CN" dirty="0"/>
          </a:p>
          <a:p>
            <a:r>
              <a:rPr lang="en-US" altLang="zh-CN" dirty="0"/>
              <a:t>		</a:t>
            </a:r>
            <a:r>
              <a:rPr lang="en-US" altLang="zh-CN" dirty="0" err="1"/>
              <a:t>IPartB</a:t>
            </a:r>
            <a:r>
              <a:rPr lang="en-US" altLang="zh-CN" dirty="0"/>
              <a:t> </a:t>
            </a:r>
            <a:r>
              <a:rPr lang="en-US" altLang="zh-CN" dirty="0" err="1"/>
              <a:t>partb</a:t>
            </a:r>
            <a:r>
              <a:rPr lang="en-US" altLang="zh-CN" dirty="0"/>
              <a:t> = a;</a:t>
            </a:r>
            <a:endParaRPr lang="zh-CN" altLang="zh-CN" dirty="0"/>
          </a:p>
          <a:p>
            <a:r>
              <a:rPr lang="en-US" altLang="zh-CN" dirty="0"/>
              <a:t>		</a:t>
            </a:r>
            <a:r>
              <a:rPr lang="en-US" altLang="zh-CN" dirty="0" err="1"/>
              <a:t>partb.SetDataA</a:t>
            </a:r>
            <a:r>
              <a:rPr lang="en-US" altLang="zh-CN" dirty="0"/>
              <a:t>("interface </a:t>
            </a:r>
            <a:r>
              <a:rPr lang="en-US" altLang="zh-CN" dirty="0" err="1"/>
              <a:t>IPartA</a:t>
            </a:r>
            <a:r>
              <a:rPr lang="en-US" altLang="zh-CN" dirty="0"/>
              <a:t>");</a:t>
            </a:r>
            <a:endParaRPr lang="zh-CN" altLang="zh-CN" dirty="0"/>
          </a:p>
          <a:p>
            <a:r>
              <a:rPr lang="en-US" altLang="zh-CN" dirty="0"/>
              <a:t>    		</a:t>
            </a:r>
            <a:r>
              <a:rPr lang="en-US" altLang="zh-CN" dirty="0" err="1"/>
              <a:t>partb.SetDataB</a:t>
            </a:r>
            <a:r>
              <a:rPr lang="en-US" altLang="zh-CN" dirty="0"/>
              <a:t>("interface </a:t>
            </a:r>
            <a:r>
              <a:rPr lang="en-US" altLang="zh-CN" dirty="0" err="1"/>
              <a:t>IPartB</a:t>
            </a:r>
            <a:r>
              <a:rPr lang="en-US" altLang="zh-CN" dirty="0"/>
              <a: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112314817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TextBox 2"/>
          <p:cNvSpPr txBox="1"/>
          <p:nvPr/>
        </p:nvSpPr>
        <p:spPr>
          <a:xfrm>
            <a:off x="914400" y="1169581"/>
            <a:ext cx="10026502" cy="3000821"/>
          </a:xfrm>
          <a:prstGeom prst="rect">
            <a:avLst/>
          </a:prstGeom>
          <a:noFill/>
        </p:spPr>
        <p:txBody>
          <a:bodyPr wrap="square" rtlCol="0">
            <a:spAutoFit/>
          </a:bodyPr>
          <a:lstStyle/>
          <a:p>
            <a:pPr indent="446088">
              <a:lnSpc>
                <a:spcPct val="150000"/>
              </a:lnSpc>
            </a:pPr>
            <a:r>
              <a:rPr lang="zh-CN" altLang="zh-CN" dirty="0"/>
              <a:t>方法本身并不是类</a:t>
            </a:r>
            <a:r>
              <a:rPr lang="en-US" altLang="zh-CN" dirty="0"/>
              <a:t> </a:t>
            </a:r>
            <a:r>
              <a:rPr lang="en-US" altLang="zh-CN" dirty="0" err="1"/>
              <a:t>SharedClass</a:t>
            </a:r>
            <a:r>
              <a:rPr lang="en-US" altLang="zh-CN" dirty="0"/>
              <a:t> </a:t>
            </a:r>
            <a:r>
              <a:rPr lang="zh-CN" altLang="zh-CN" dirty="0"/>
              <a:t>提供的，像</a:t>
            </a:r>
            <a:r>
              <a:rPr lang="en-US" altLang="zh-CN" dirty="0"/>
              <a:t> </a:t>
            </a:r>
            <a:r>
              <a:rPr lang="en-US" altLang="zh-CN" dirty="0" err="1"/>
              <a:t>a.SetDataA</a:t>
            </a:r>
            <a:r>
              <a:rPr lang="en-US" altLang="zh-CN" dirty="0"/>
              <a:t>("interface </a:t>
            </a:r>
            <a:r>
              <a:rPr lang="en-US" altLang="zh-CN" dirty="0" err="1"/>
              <a:t>IPartA</a:t>
            </a:r>
            <a:r>
              <a:rPr lang="en-US" altLang="zh-CN" dirty="0"/>
              <a:t>")</a:t>
            </a:r>
            <a:r>
              <a:rPr lang="zh-CN" altLang="zh-CN" dirty="0"/>
              <a:t>或</a:t>
            </a:r>
            <a:r>
              <a:rPr lang="en-US" altLang="zh-CN" dirty="0"/>
              <a:t> </a:t>
            </a:r>
            <a:r>
              <a:rPr lang="en-US" altLang="zh-CN" dirty="0" err="1"/>
              <a:t>a.SetDataB</a:t>
            </a:r>
            <a:r>
              <a:rPr lang="en-US" altLang="zh-CN" dirty="0"/>
              <a:t> ("interface </a:t>
            </a:r>
            <a:r>
              <a:rPr lang="en-US" altLang="zh-CN" dirty="0" err="1"/>
              <a:t>IPartB</a:t>
            </a:r>
            <a:r>
              <a:rPr lang="en-US" altLang="zh-CN" dirty="0"/>
              <a:t>")</a:t>
            </a:r>
            <a:r>
              <a:rPr lang="zh-CN" altLang="zh-CN" dirty="0"/>
              <a:t>这样的调用都是错误的。显式接口成员没被声明为</a:t>
            </a:r>
            <a:r>
              <a:rPr lang="en-US" altLang="zh-CN" dirty="0"/>
              <a:t> public</a:t>
            </a:r>
            <a:r>
              <a:rPr lang="zh-CN" altLang="zh-CN" dirty="0"/>
              <a:t>，这是因为这些方法都有着双重身份。当在一个类中使用显式接口成员时，该方法被认为是私有方法，因此不能用类的实例调用它。但是，将类的引用转型为接口引用时，接口中定义的方法就可以被调用，这时它又成为了一个公有方法。</a:t>
            </a:r>
          </a:p>
          <a:p>
            <a:pPr indent="446088">
              <a:lnSpc>
                <a:spcPct val="150000"/>
              </a:lnSpc>
            </a:pPr>
            <a:r>
              <a:rPr lang="zh-CN" altLang="zh-CN" dirty="0">
                <a:hlinkClick r:id="rId2" action="ppaction://hlinkfile"/>
              </a:rPr>
              <a:t>【例</a:t>
            </a:r>
            <a:r>
              <a:rPr lang="en-US" altLang="zh-CN" b="1" dirty="0">
                <a:hlinkClick r:id="rId2" action="ppaction://hlinkfile"/>
              </a:rPr>
              <a:t>2.29</a:t>
            </a:r>
            <a:r>
              <a:rPr lang="zh-CN" altLang="zh-CN" dirty="0">
                <a:hlinkClick r:id="rId2" action="ppaction://hlinkfile"/>
              </a:rPr>
              <a:t>】 显式接口调用</a:t>
            </a:r>
            <a:r>
              <a:rPr lang="zh-CN" altLang="zh-CN" dirty="0" smtClean="0">
                <a:hlinkClick r:id="rId2" action="ppaction://hlinkfile"/>
              </a:rPr>
              <a:t>。</a:t>
            </a:r>
            <a:endParaRPr lang="en-US" altLang="zh-CN" dirty="0" smtClean="0"/>
          </a:p>
          <a:p>
            <a:pPr indent="446088">
              <a:lnSpc>
                <a:spcPct val="150000"/>
              </a:lnSpc>
            </a:pPr>
            <a:r>
              <a:rPr lang="zh-CN" altLang="zh-CN" dirty="0"/>
              <a:t>运行结果如图</a:t>
            </a:r>
            <a:r>
              <a:rPr lang="en-US" altLang="zh-CN" dirty="0"/>
              <a:t>2.39</a:t>
            </a:r>
            <a:r>
              <a:rPr lang="zh-CN" altLang="zh-CN" dirty="0"/>
              <a:t>所示</a:t>
            </a:r>
            <a:r>
              <a:rPr lang="zh-CN" altLang="zh-CN" dirty="0" smtClean="0"/>
              <a:t>。</a:t>
            </a:r>
            <a:endParaRPr lang="zh-CN" altLang="zh-CN" dirty="0"/>
          </a:p>
        </p:txBody>
      </p:sp>
      <p:pic>
        <p:nvPicPr>
          <p:cNvPr id="54274" name="图片 9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974347" y="4170402"/>
            <a:ext cx="3471752" cy="100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19410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148507" y="3543234"/>
            <a:ext cx="3057247" cy="584775"/>
          </a:xfrm>
          <a:prstGeom prst="rect">
            <a:avLst/>
          </a:prstGeom>
          <a:noFill/>
        </p:spPr>
        <p:txBody>
          <a:bodyPr wrap="none" rtlCol="0">
            <a:spAutoFit/>
          </a:bodyPr>
          <a:lstStyle/>
          <a:p>
            <a:r>
              <a:rPr lang="en-US" altLang="zh-CN" sz="3200" b="1" dirty="0" smtClean="0"/>
              <a:t>——</a:t>
            </a:r>
            <a:r>
              <a:rPr lang="zh-CN" altLang="zh-CN" sz="3200" b="1" dirty="0"/>
              <a:t>变量与常量</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63227369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77260" y="3384399"/>
            <a:ext cx="2219198" cy="482919"/>
          </a:xfrm>
          <a:prstGeom prst="rect">
            <a:avLst/>
          </a:prstGeom>
        </p:spPr>
        <p:txBody>
          <a:bodyPr wrap="square" lIns="144000" tIns="0" rIns="144000" bIns="0">
            <a:noAutofit/>
          </a:bodyPr>
          <a:lstStyle/>
          <a:p>
            <a:r>
              <a:rPr lang="zh-CN" altLang="zh-CN" sz="2800" b="1" dirty="0" smtClean="0"/>
              <a:t>常</a:t>
            </a:r>
            <a:r>
              <a:rPr lang="en-US" altLang="zh-CN" sz="2800" b="1" dirty="0" smtClean="0"/>
              <a:t>         </a:t>
            </a:r>
            <a:r>
              <a:rPr lang="zh-CN" altLang="zh-CN" sz="2800" b="1" dirty="0" smtClean="0"/>
              <a:t>量</a:t>
            </a:r>
            <a:endParaRPr lang="zh-CN" altLang="zh-CN" sz="2800" b="1" dirty="0"/>
          </a:p>
        </p:txBody>
      </p:sp>
      <p:sp>
        <p:nvSpPr>
          <p:cNvPr id="4" name="矩形 3"/>
          <p:cNvSpPr/>
          <p:nvPr/>
        </p:nvSpPr>
        <p:spPr>
          <a:xfrm>
            <a:off x="3402091" y="4094939"/>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．整数常量</a:t>
            </a:r>
          </a:p>
        </p:txBody>
      </p:sp>
      <p:sp>
        <p:nvSpPr>
          <p:cNvPr id="5" name="矩形 4"/>
          <p:cNvSpPr/>
          <p:nvPr/>
        </p:nvSpPr>
        <p:spPr>
          <a:xfrm>
            <a:off x="5422268" y="4094939"/>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．浮点常量</a:t>
            </a:r>
          </a:p>
        </p:txBody>
      </p:sp>
      <p:sp>
        <p:nvSpPr>
          <p:cNvPr id="6" name="矩形 5"/>
          <p:cNvSpPr/>
          <p:nvPr/>
        </p:nvSpPr>
        <p:spPr>
          <a:xfrm>
            <a:off x="7453087" y="4094939"/>
            <a:ext cx="1475084"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．字符常量</a:t>
            </a:r>
          </a:p>
        </p:txBody>
      </p:sp>
      <p:sp>
        <p:nvSpPr>
          <p:cNvPr id="7" name="矩形 6"/>
          <p:cNvSpPr/>
          <p:nvPr/>
        </p:nvSpPr>
        <p:spPr>
          <a:xfrm>
            <a:off x="3416576" y="4484132"/>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．字符串常量</a:t>
            </a:r>
          </a:p>
        </p:txBody>
      </p:sp>
      <p:sp>
        <p:nvSpPr>
          <p:cNvPr id="8" name="矩形 7"/>
          <p:cNvSpPr/>
          <p:nvPr/>
        </p:nvSpPr>
        <p:spPr>
          <a:xfrm>
            <a:off x="5422268" y="4493361"/>
            <a:ext cx="1475084"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．布尔常量</a:t>
            </a:r>
          </a:p>
        </p:txBody>
      </p:sp>
      <p:sp>
        <p:nvSpPr>
          <p:cNvPr id="9" name="矩形 8"/>
          <p:cNvSpPr/>
          <p:nvPr/>
        </p:nvSpPr>
        <p:spPr>
          <a:xfrm>
            <a:off x="7453087" y="4484132"/>
            <a:ext cx="1475084" cy="369332"/>
          </a:xfrm>
          <a:prstGeom prst="rect">
            <a:avLst/>
          </a:prstGeom>
        </p:spPr>
        <p:txBody>
          <a:bodyPr wrap="none">
            <a:spAutoFit/>
          </a:bodyPr>
          <a:lstStyle/>
          <a:p>
            <a:r>
              <a:rPr lang="en-US" altLang="zh-CN" b="1" dirty="0">
                <a:solidFill>
                  <a:srgbClr val="0070C0"/>
                </a:solidFill>
              </a:rPr>
              <a:t>6</a:t>
            </a:r>
            <a:r>
              <a:rPr lang="zh-CN" altLang="zh-CN" b="1" dirty="0">
                <a:solidFill>
                  <a:srgbClr val="0070C0"/>
                </a:solidFill>
              </a:rPr>
              <a:t>．符号常量</a:t>
            </a:r>
          </a:p>
        </p:txBody>
      </p:sp>
    </p:spTree>
    <p:extLst>
      <p:ext uri="{BB962C8B-B14F-4D97-AF65-F5344CB8AC3E}">
        <p14:creationId xmlns:p14="http://schemas.microsoft.com/office/powerpoint/2010/main" val="36378822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．整数常量</a:t>
            </a:r>
          </a:p>
        </p:txBody>
      </p:sp>
      <p:sp>
        <p:nvSpPr>
          <p:cNvPr id="3" name="TextBox 2"/>
          <p:cNvSpPr txBox="1"/>
          <p:nvPr/>
        </p:nvSpPr>
        <p:spPr>
          <a:xfrm>
            <a:off x="1041991" y="1137684"/>
            <a:ext cx="10345479" cy="923330"/>
          </a:xfrm>
          <a:prstGeom prst="rect">
            <a:avLst/>
          </a:prstGeom>
          <a:noFill/>
        </p:spPr>
        <p:txBody>
          <a:bodyPr wrap="square" rtlCol="0">
            <a:spAutoFit/>
          </a:bodyPr>
          <a:lstStyle/>
          <a:p>
            <a:pPr indent="446088"/>
            <a:r>
              <a:rPr lang="zh-CN" altLang="zh-CN" dirty="0"/>
              <a:t>对于一个整数值，默认的类型就是能保存它的最小整数类型，其类型分为</a:t>
            </a:r>
            <a:r>
              <a:rPr lang="en-US" altLang="zh-CN" baseline="-25000" dirty="0"/>
              <a:t> </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或</a:t>
            </a:r>
            <a:r>
              <a:rPr lang="en-US" altLang="zh-CN" baseline="-25000" dirty="0"/>
              <a:t> </a:t>
            </a:r>
            <a:r>
              <a:rPr lang="en-US" altLang="zh-CN" dirty="0" err="1"/>
              <a:t>ulong</a:t>
            </a:r>
            <a:r>
              <a:rPr lang="zh-CN" altLang="zh-CN" dirty="0"/>
              <a:t>。如果默认类型不是需要的类型，可以在常量后面加上后缀（</a:t>
            </a:r>
            <a:r>
              <a:rPr lang="en-US" altLang="zh-CN" dirty="0"/>
              <a:t>U</a:t>
            </a:r>
            <a:r>
              <a:rPr lang="en-US" altLang="zh-CN" baseline="-25000" dirty="0"/>
              <a:t> </a:t>
            </a:r>
            <a:r>
              <a:rPr lang="zh-CN" altLang="zh-CN" dirty="0"/>
              <a:t>或</a:t>
            </a:r>
            <a:r>
              <a:rPr lang="en-US" altLang="zh-CN" baseline="-25000" dirty="0"/>
              <a:t> </a:t>
            </a:r>
            <a:r>
              <a:rPr lang="en-US" altLang="zh-CN" dirty="0"/>
              <a:t>L</a:t>
            </a:r>
            <a:r>
              <a:rPr lang="zh-CN" altLang="zh-CN" dirty="0"/>
              <a:t>）来明确指定其类型。</a:t>
            </a:r>
          </a:p>
          <a:p>
            <a:pPr indent="446088"/>
            <a:r>
              <a:rPr lang="zh-CN" altLang="zh-CN" dirty="0"/>
              <a:t>在常量后面加</a:t>
            </a:r>
            <a:r>
              <a:rPr lang="en-US" altLang="zh-CN" dirty="0"/>
              <a:t>L</a:t>
            </a:r>
            <a:r>
              <a:rPr lang="zh-CN" altLang="zh-CN" dirty="0"/>
              <a:t>或</a:t>
            </a:r>
            <a:r>
              <a:rPr lang="en-US" altLang="zh-CN" dirty="0"/>
              <a:t>l</a:t>
            </a:r>
            <a:r>
              <a:rPr lang="zh-CN" altLang="zh-CN" dirty="0"/>
              <a:t>（不区分大小写）表示长整型。例如</a:t>
            </a:r>
            <a:r>
              <a:rPr lang="zh-CN" altLang="zh-CN" dirty="0" smtClean="0"/>
              <a:t>：</a:t>
            </a:r>
            <a:endParaRPr lang="zh-CN" altLang="zh-CN" dirty="0"/>
          </a:p>
        </p:txBody>
      </p:sp>
      <p:sp>
        <p:nvSpPr>
          <p:cNvPr id="4" name="圆角矩形 3"/>
          <p:cNvSpPr/>
          <p:nvPr/>
        </p:nvSpPr>
        <p:spPr>
          <a:xfrm>
            <a:off x="1548808" y="2061014"/>
            <a:ext cx="9381461" cy="715089"/>
          </a:xfrm>
          <a:prstGeom prst="roundRect">
            <a:avLst/>
          </a:prstGeom>
          <a:solidFill>
            <a:srgbClr val="EDD0D0"/>
          </a:solidFill>
        </p:spPr>
        <p:txBody>
          <a:bodyPr wrap="square">
            <a:spAutoFit/>
          </a:bodyPr>
          <a:lstStyle/>
          <a:p>
            <a:r>
              <a:rPr lang="en-US" altLang="zh-CN" dirty="0" smtClean="0"/>
              <a:t>32         				// </a:t>
            </a:r>
            <a:r>
              <a:rPr lang="zh-CN" altLang="zh-CN" dirty="0" smtClean="0"/>
              <a:t>这是一个</a:t>
            </a:r>
            <a:r>
              <a:rPr lang="en-US" altLang="zh-CN" dirty="0" err="1" smtClean="0"/>
              <a:t>int</a:t>
            </a:r>
            <a:r>
              <a:rPr lang="zh-CN" altLang="zh-CN" dirty="0" smtClean="0"/>
              <a:t>类型</a:t>
            </a:r>
          </a:p>
          <a:p>
            <a:r>
              <a:rPr lang="en-US" altLang="zh-CN" dirty="0" smtClean="0"/>
              <a:t>32L        				// </a:t>
            </a:r>
            <a:r>
              <a:rPr lang="zh-CN" altLang="zh-CN" dirty="0" smtClean="0"/>
              <a:t>这是一个</a:t>
            </a:r>
            <a:r>
              <a:rPr lang="en-US" altLang="zh-CN" dirty="0" smtClean="0"/>
              <a:t>long</a:t>
            </a:r>
            <a:r>
              <a:rPr lang="zh-CN" altLang="zh-CN" dirty="0" smtClean="0"/>
              <a:t>类型</a:t>
            </a:r>
            <a:endParaRPr lang="zh-CN" altLang="zh-CN" dirty="0"/>
          </a:p>
        </p:txBody>
      </p:sp>
      <p:sp>
        <p:nvSpPr>
          <p:cNvPr id="5" name="矩形 4"/>
          <p:cNvSpPr/>
          <p:nvPr/>
        </p:nvSpPr>
        <p:spPr>
          <a:xfrm>
            <a:off x="1453110" y="2834984"/>
            <a:ext cx="7836195" cy="369332"/>
          </a:xfrm>
          <a:prstGeom prst="rect">
            <a:avLst/>
          </a:prstGeom>
        </p:spPr>
        <p:txBody>
          <a:bodyPr wrap="square">
            <a:spAutoFit/>
          </a:bodyPr>
          <a:lstStyle/>
          <a:p>
            <a:r>
              <a:rPr lang="zh-CN" altLang="zh-CN" dirty="0"/>
              <a:t>在常量后面加</a:t>
            </a:r>
            <a:r>
              <a:rPr lang="en-US" altLang="zh-CN" dirty="0"/>
              <a:t>U</a:t>
            </a:r>
            <a:r>
              <a:rPr lang="zh-CN" altLang="zh-CN" dirty="0"/>
              <a:t>或</a:t>
            </a:r>
            <a:r>
              <a:rPr lang="en-US" altLang="zh-CN" dirty="0"/>
              <a:t>u</a:t>
            </a:r>
            <a:r>
              <a:rPr lang="zh-CN" altLang="zh-CN" dirty="0"/>
              <a:t>（不区分大小写）表示无符号整数。例如：</a:t>
            </a:r>
          </a:p>
        </p:txBody>
      </p:sp>
      <p:sp>
        <p:nvSpPr>
          <p:cNvPr id="6" name="圆角矩形 5"/>
          <p:cNvSpPr/>
          <p:nvPr/>
        </p:nvSpPr>
        <p:spPr>
          <a:xfrm>
            <a:off x="1548807" y="3296392"/>
            <a:ext cx="9381461" cy="715089"/>
          </a:xfrm>
          <a:prstGeom prst="roundRect">
            <a:avLst/>
          </a:prstGeom>
          <a:solidFill>
            <a:srgbClr val="EDD0D0"/>
          </a:solidFill>
        </p:spPr>
        <p:txBody>
          <a:bodyPr wrap="square">
            <a:spAutoFit/>
          </a:bodyPr>
          <a:lstStyle/>
          <a:p>
            <a:r>
              <a:rPr lang="en-US" altLang="zh-CN" dirty="0"/>
              <a:t>128U       			</a:t>
            </a:r>
            <a:r>
              <a:rPr lang="en-US" altLang="zh-CN" dirty="0" smtClean="0"/>
              <a:t>//  </a:t>
            </a:r>
            <a:r>
              <a:rPr lang="zh-CN" altLang="zh-CN" dirty="0"/>
              <a:t>这是一个</a:t>
            </a:r>
            <a:r>
              <a:rPr lang="en-US" altLang="zh-CN" dirty="0" err="1"/>
              <a:t>uint</a:t>
            </a:r>
            <a:r>
              <a:rPr lang="en-US" altLang="zh-CN" dirty="0"/>
              <a:t> </a:t>
            </a:r>
            <a:r>
              <a:rPr lang="zh-CN" altLang="zh-CN" dirty="0"/>
              <a:t>类型</a:t>
            </a:r>
          </a:p>
          <a:p>
            <a:r>
              <a:rPr lang="en-US" altLang="zh-CN" dirty="0"/>
              <a:t>128UL      			</a:t>
            </a:r>
            <a:r>
              <a:rPr lang="en-US" altLang="zh-CN" dirty="0" smtClean="0"/>
              <a:t>//  </a:t>
            </a:r>
            <a:r>
              <a:rPr lang="zh-CN" altLang="zh-CN" dirty="0"/>
              <a:t>这是一个</a:t>
            </a:r>
            <a:r>
              <a:rPr lang="en-US" altLang="zh-CN" dirty="0" err="1"/>
              <a:t>ulong</a:t>
            </a:r>
            <a:r>
              <a:rPr lang="zh-CN" altLang="zh-CN" dirty="0" smtClean="0"/>
              <a:t>类型</a:t>
            </a:r>
            <a:endParaRPr lang="zh-CN" altLang="zh-CN" dirty="0"/>
          </a:p>
        </p:txBody>
      </p:sp>
      <p:sp>
        <p:nvSpPr>
          <p:cNvPr id="7" name="矩形 6"/>
          <p:cNvSpPr/>
          <p:nvPr/>
        </p:nvSpPr>
        <p:spPr>
          <a:xfrm>
            <a:off x="946292" y="4105019"/>
            <a:ext cx="10345479" cy="646331"/>
          </a:xfrm>
          <a:prstGeom prst="rect">
            <a:avLst/>
          </a:prstGeom>
        </p:spPr>
        <p:txBody>
          <a:bodyPr wrap="square">
            <a:spAutoFit/>
          </a:bodyPr>
          <a:lstStyle/>
          <a:p>
            <a:pPr indent="446088"/>
            <a:r>
              <a:rPr lang="zh-CN" altLang="zh-CN" dirty="0"/>
              <a:t>整型常量既可以采用十进制数也可以采用十六进制数（默认为十进制数）表示，在数值前面加</a:t>
            </a:r>
            <a:r>
              <a:rPr lang="en-US" altLang="zh-CN" dirty="0"/>
              <a:t>0x</a:t>
            </a:r>
            <a:r>
              <a:rPr lang="zh-CN" altLang="zh-CN" dirty="0"/>
              <a:t>（或</a:t>
            </a:r>
            <a:r>
              <a:rPr lang="en-US" altLang="zh-CN" dirty="0"/>
              <a:t>0X</a:t>
            </a:r>
            <a:r>
              <a:rPr lang="zh-CN" altLang="zh-CN" dirty="0"/>
              <a:t>）则表示十六进制数，基数用</a:t>
            </a:r>
            <a:r>
              <a:rPr lang="en-US" altLang="zh-CN" dirty="0"/>
              <a:t>0</a:t>
            </a:r>
            <a:r>
              <a:rPr lang="zh-CN" altLang="zh-CN" dirty="0"/>
              <a:t>～</a:t>
            </a:r>
            <a:r>
              <a:rPr lang="en-US" altLang="zh-CN" dirty="0"/>
              <a:t>9</a:t>
            </a:r>
            <a:r>
              <a:rPr lang="zh-CN" altLang="zh-CN" dirty="0"/>
              <a:t>、</a:t>
            </a:r>
            <a:r>
              <a:rPr lang="en-US" altLang="zh-CN" dirty="0"/>
              <a:t>A</a:t>
            </a:r>
            <a:r>
              <a:rPr lang="zh-CN" altLang="zh-CN" dirty="0"/>
              <a:t>～</a:t>
            </a:r>
            <a:r>
              <a:rPr lang="en-US" altLang="zh-CN" dirty="0"/>
              <a:t>F</a:t>
            </a:r>
            <a:r>
              <a:rPr lang="zh-CN" altLang="zh-CN" dirty="0"/>
              <a:t>（或</a:t>
            </a:r>
            <a:r>
              <a:rPr lang="en-US" altLang="zh-CN" dirty="0"/>
              <a:t>a</a:t>
            </a:r>
            <a:r>
              <a:rPr lang="zh-CN" altLang="zh-CN" dirty="0"/>
              <a:t>～</a:t>
            </a:r>
            <a:r>
              <a:rPr lang="en-US" altLang="zh-CN" dirty="0"/>
              <a:t>f</a:t>
            </a:r>
            <a:r>
              <a:rPr lang="zh-CN" altLang="zh-CN" dirty="0"/>
              <a:t>），例如：</a:t>
            </a:r>
          </a:p>
        </p:txBody>
      </p:sp>
      <p:sp>
        <p:nvSpPr>
          <p:cNvPr id="8" name="圆角矩形 7"/>
          <p:cNvSpPr/>
          <p:nvPr/>
        </p:nvSpPr>
        <p:spPr>
          <a:xfrm>
            <a:off x="1548807" y="4838390"/>
            <a:ext cx="9381461" cy="715089"/>
          </a:xfrm>
          <a:prstGeom prst="roundRect">
            <a:avLst/>
          </a:prstGeom>
          <a:solidFill>
            <a:srgbClr val="EDD0D0"/>
          </a:solidFill>
        </p:spPr>
        <p:txBody>
          <a:bodyPr wrap="square">
            <a:spAutoFit/>
          </a:bodyPr>
          <a:lstStyle/>
          <a:p>
            <a:r>
              <a:rPr lang="en-US" altLang="zh-CN" dirty="0"/>
              <a:t>0x20       			</a:t>
            </a:r>
            <a:r>
              <a:rPr lang="en-US" altLang="zh-CN" dirty="0" smtClean="0"/>
              <a:t>// </a:t>
            </a:r>
            <a:r>
              <a:rPr lang="zh-CN" altLang="zh-CN" dirty="0"/>
              <a:t>十六进制数</a:t>
            </a:r>
            <a:r>
              <a:rPr lang="en-US" altLang="zh-CN" dirty="0"/>
              <a:t>20</a:t>
            </a:r>
            <a:r>
              <a:rPr lang="zh-CN" altLang="zh-CN" dirty="0"/>
              <a:t>，相当于十进制数</a:t>
            </a:r>
            <a:r>
              <a:rPr lang="en-US" altLang="zh-CN" dirty="0"/>
              <a:t>32</a:t>
            </a:r>
            <a:endParaRPr lang="zh-CN" altLang="zh-CN" dirty="0"/>
          </a:p>
          <a:p>
            <a:r>
              <a:rPr lang="en-US" altLang="zh-CN" dirty="0"/>
              <a:t>0x1F       			</a:t>
            </a:r>
            <a:r>
              <a:rPr lang="en-US" altLang="zh-CN" dirty="0" smtClean="0"/>
              <a:t>// </a:t>
            </a:r>
            <a:r>
              <a:rPr lang="zh-CN" altLang="zh-CN" dirty="0"/>
              <a:t>十六进制数</a:t>
            </a:r>
            <a:r>
              <a:rPr lang="en-US" altLang="zh-CN" dirty="0"/>
              <a:t>1F</a:t>
            </a:r>
            <a:r>
              <a:rPr lang="zh-CN" altLang="zh-CN" dirty="0"/>
              <a:t>，相当于十进制数</a:t>
            </a:r>
            <a:r>
              <a:rPr lang="en-US" altLang="zh-CN" dirty="0"/>
              <a:t>31</a:t>
            </a:r>
            <a:endParaRPr lang="zh-CN" altLang="zh-CN" dirty="0"/>
          </a:p>
        </p:txBody>
      </p:sp>
    </p:spTree>
    <p:extLst>
      <p:ext uri="{BB962C8B-B14F-4D97-AF65-F5344CB8AC3E}">
        <p14:creationId xmlns:p14="http://schemas.microsoft.com/office/powerpoint/2010/main" val="2838141182"/>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．浮点常量</a:t>
            </a:r>
          </a:p>
        </p:txBody>
      </p:sp>
      <p:sp>
        <p:nvSpPr>
          <p:cNvPr id="3" name="TextBox 2"/>
          <p:cNvSpPr txBox="1"/>
          <p:nvPr/>
        </p:nvSpPr>
        <p:spPr>
          <a:xfrm>
            <a:off x="882503" y="1158902"/>
            <a:ext cx="10217888" cy="1754326"/>
          </a:xfrm>
          <a:prstGeom prst="rect">
            <a:avLst/>
          </a:prstGeom>
          <a:noFill/>
        </p:spPr>
        <p:txBody>
          <a:bodyPr wrap="square" rtlCol="0">
            <a:spAutoFit/>
          </a:bodyPr>
          <a:lstStyle/>
          <a:p>
            <a:pPr indent="446088"/>
            <a:r>
              <a:rPr lang="zh-CN" altLang="zh-CN" dirty="0"/>
              <a:t>一般带小数点的数或用科学计数法表示的数都被认为是浮点数，它的数据类型默认为</a:t>
            </a:r>
            <a:r>
              <a:rPr lang="en-US" altLang="zh-CN" dirty="0"/>
              <a:t>double</a:t>
            </a:r>
            <a:r>
              <a:rPr lang="zh-CN" altLang="zh-CN" dirty="0"/>
              <a:t>类型，但也可以加上后缀符表明三种不同的浮点格式数。</a:t>
            </a:r>
          </a:p>
          <a:p>
            <a:pPr indent="446088"/>
            <a:r>
              <a:rPr lang="zh-CN" altLang="zh-CN" dirty="0"/>
              <a:t>在数字后面加上</a:t>
            </a:r>
            <a:r>
              <a:rPr lang="en-US" altLang="zh-CN" dirty="0"/>
              <a:t>F</a:t>
            </a:r>
            <a:r>
              <a:rPr lang="zh-CN" altLang="zh-CN" dirty="0"/>
              <a:t>（</a:t>
            </a:r>
            <a:r>
              <a:rPr lang="en-US" altLang="zh-CN" dirty="0"/>
              <a:t>f</a:t>
            </a:r>
            <a:r>
              <a:rPr lang="zh-CN" altLang="zh-CN" dirty="0"/>
              <a:t>）表示是</a:t>
            </a:r>
            <a:r>
              <a:rPr lang="en-US" altLang="zh-CN" dirty="0"/>
              <a:t>float</a:t>
            </a:r>
            <a:r>
              <a:rPr lang="zh-CN" altLang="zh-CN" dirty="0"/>
              <a:t>类型。</a:t>
            </a:r>
          </a:p>
          <a:p>
            <a:pPr indent="446088"/>
            <a:r>
              <a:rPr lang="zh-CN" altLang="zh-CN" dirty="0"/>
              <a:t>在数字后面加上</a:t>
            </a:r>
            <a:r>
              <a:rPr lang="en-US" altLang="zh-CN" dirty="0"/>
              <a:t>D</a:t>
            </a:r>
            <a:r>
              <a:rPr lang="zh-CN" altLang="zh-CN" dirty="0"/>
              <a:t>（</a:t>
            </a:r>
            <a:r>
              <a:rPr lang="en-US" altLang="zh-CN" dirty="0"/>
              <a:t>d</a:t>
            </a:r>
            <a:r>
              <a:rPr lang="zh-CN" altLang="zh-CN" dirty="0"/>
              <a:t>）表示是</a:t>
            </a:r>
            <a:r>
              <a:rPr lang="en-US" altLang="zh-CN" dirty="0"/>
              <a:t>double</a:t>
            </a:r>
            <a:r>
              <a:rPr lang="zh-CN" altLang="zh-CN" dirty="0"/>
              <a:t>类型。</a:t>
            </a:r>
          </a:p>
          <a:p>
            <a:pPr indent="446088"/>
            <a:r>
              <a:rPr lang="zh-CN" altLang="zh-CN" dirty="0"/>
              <a:t>在数字后面加上</a:t>
            </a:r>
            <a:r>
              <a:rPr lang="en-US" altLang="zh-CN" dirty="0"/>
              <a:t>M</a:t>
            </a:r>
            <a:r>
              <a:rPr lang="zh-CN" altLang="zh-CN" dirty="0"/>
              <a:t>（</a:t>
            </a:r>
            <a:r>
              <a:rPr lang="en-US" altLang="zh-CN" dirty="0"/>
              <a:t>m</a:t>
            </a:r>
            <a:r>
              <a:rPr lang="zh-CN" altLang="zh-CN" dirty="0"/>
              <a:t>）表示是</a:t>
            </a:r>
            <a:r>
              <a:rPr lang="en-US" altLang="zh-CN" dirty="0"/>
              <a:t>decimal</a:t>
            </a:r>
            <a:r>
              <a:rPr lang="zh-CN" altLang="zh-CN" dirty="0"/>
              <a:t>类型。</a:t>
            </a:r>
          </a:p>
          <a:p>
            <a:pPr indent="446088"/>
            <a:r>
              <a:rPr lang="zh-CN" altLang="zh-CN" dirty="0"/>
              <a:t>例如</a:t>
            </a:r>
            <a:r>
              <a:rPr lang="zh-CN" altLang="zh-CN" dirty="0" smtClean="0"/>
              <a:t>：</a:t>
            </a:r>
            <a:endParaRPr lang="zh-CN" altLang="zh-CN" dirty="0"/>
          </a:p>
        </p:txBody>
      </p:sp>
      <p:sp>
        <p:nvSpPr>
          <p:cNvPr id="4" name="TextBox 3"/>
          <p:cNvSpPr txBox="1"/>
          <p:nvPr/>
        </p:nvSpPr>
        <p:spPr>
          <a:xfrm>
            <a:off x="1339702" y="3019647"/>
            <a:ext cx="9760689" cy="1548765"/>
          </a:xfrm>
          <a:prstGeom prst="roundRect">
            <a:avLst>
              <a:gd name="adj" fmla="val 8998"/>
            </a:avLst>
          </a:prstGeom>
          <a:solidFill>
            <a:srgbClr val="EDD0D0"/>
          </a:solidFill>
        </p:spPr>
        <p:txBody>
          <a:bodyPr wrap="square" rtlCol="0">
            <a:spAutoFit/>
          </a:bodyPr>
          <a:lstStyle/>
          <a:p>
            <a:r>
              <a:rPr lang="en-US" altLang="zh-CN" dirty="0"/>
              <a:t>3.14 ,  3.14e2,  0.618E</a:t>
            </a:r>
            <a:r>
              <a:rPr lang="en-US" altLang="zh-CN" dirty="0">
                <a:sym typeface="Symbol"/>
              </a:rPr>
              <a:t></a:t>
            </a:r>
            <a:r>
              <a:rPr lang="en-US" altLang="zh-CN" dirty="0"/>
              <a:t>2		// </a:t>
            </a:r>
            <a:r>
              <a:rPr lang="zh-CN" altLang="zh-CN" dirty="0"/>
              <a:t>这些都是</a:t>
            </a:r>
            <a:r>
              <a:rPr lang="en-US" altLang="zh-CN" dirty="0"/>
              <a:t>double</a:t>
            </a:r>
            <a:r>
              <a:rPr lang="zh-CN" altLang="zh-CN" dirty="0"/>
              <a:t>类型常量，其中</a:t>
            </a:r>
            <a:r>
              <a:rPr lang="en-US" altLang="zh-CN" dirty="0"/>
              <a:t>3.14e2</a:t>
            </a:r>
            <a:r>
              <a:rPr lang="zh-CN" altLang="zh-CN" dirty="0"/>
              <a:t>相当于</a:t>
            </a:r>
            <a:r>
              <a:rPr lang="en-US" altLang="zh-CN" dirty="0"/>
              <a:t>3.14</a:t>
            </a:r>
            <a:r>
              <a:rPr lang="zh-CN" altLang="zh-CN" dirty="0"/>
              <a:t>×</a:t>
            </a:r>
            <a:r>
              <a:rPr lang="en-US" altLang="zh-CN" dirty="0"/>
              <a:t>10</a:t>
            </a:r>
            <a:r>
              <a:rPr lang="en-US" altLang="zh-CN" baseline="30000" dirty="0"/>
              <a:t>2</a:t>
            </a:r>
            <a:endParaRPr lang="zh-CN" altLang="zh-CN" dirty="0"/>
          </a:p>
          <a:p>
            <a:r>
              <a:rPr lang="en-US" altLang="zh-CN" dirty="0"/>
              <a:t>				</a:t>
            </a:r>
            <a:r>
              <a:rPr lang="en-US" altLang="zh-CN" dirty="0" smtClean="0"/>
              <a:t>// </a:t>
            </a:r>
            <a:r>
              <a:rPr lang="en-US" altLang="zh-CN" dirty="0"/>
              <a:t>0.618E</a:t>
            </a:r>
            <a:r>
              <a:rPr lang="en-US" altLang="zh-CN" dirty="0">
                <a:sym typeface="Symbol"/>
              </a:rPr>
              <a:t></a:t>
            </a:r>
            <a:r>
              <a:rPr lang="en-US" altLang="zh-CN" dirty="0"/>
              <a:t>2 </a:t>
            </a:r>
            <a:r>
              <a:rPr lang="zh-CN" altLang="zh-CN" dirty="0" smtClean="0"/>
              <a:t>相当于</a:t>
            </a:r>
          </a:p>
          <a:p>
            <a:r>
              <a:rPr lang="en-US" altLang="zh-CN" dirty="0" smtClean="0"/>
              <a:t>3.14F,  0.618f      			// </a:t>
            </a:r>
            <a:r>
              <a:rPr lang="zh-CN" altLang="zh-CN" dirty="0" smtClean="0"/>
              <a:t>这些都是</a:t>
            </a:r>
            <a:r>
              <a:rPr lang="en-US" altLang="zh-CN" dirty="0" smtClean="0"/>
              <a:t>float</a:t>
            </a:r>
            <a:r>
              <a:rPr lang="zh-CN" altLang="zh-CN" dirty="0" smtClean="0"/>
              <a:t>类型常量</a:t>
            </a:r>
          </a:p>
          <a:p>
            <a:r>
              <a:rPr lang="en-US" altLang="zh-CN" dirty="0" smtClean="0"/>
              <a:t>3.14D</a:t>
            </a:r>
            <a:r>
              <a:rPr lang="en-US" altLang="zh-CN" dirty="0"/>
              <a:t>,  0.618d     			// </a:t>
            </a:r>
            <a:r>
              <a:rPr lang="zh-CN" altLang="zh-CN" dirty="0"/>
              <a:t>这些都是</a:t>
            </a:r>
            <a:r>
              <a:rPr lang="en-US" altLang="zh-CN" dirty="0"/>
              <a:t>double</a:t>
            </a:r>
            <a:r>
              <a:rPr lang="zh-CN" altLang="zh-CN" dirty="0"/>
              <a:t>类型常量</a:t>
            </a:r>
          </a:p>
          <a:p>
            <a:r>
              <a:rPr lang="en-US" altLang="zh-CN" dirty="0"/>
              <a:t>3.14M,  0.618m    		</a:t>
            </a:r>
            <a:r>
              <a:rPr lang="en-US" altLang="zh-CN" dirty="0" smtClean="0"/>
              <a:t>// </a:t>
            </a:r>
            <a:r>
              <a:rPr lang="zh-CN" altLang="zh-CN" dirty="0"/>
              <a:t>这些都是</a:t>
            </a:r>
            <a:r>
              <a:rPr lang="en-US" altLang="zh-CN" dirty="0"/>
              <a:t>decimal</a:t>
            </a:r>
            <a:r>
              <a:rPr lang="zh-CN" altLang="zh-CN" dirty="0"/>
              <a:t>类型</a:t>
            </a:r>
            <a:r>
              <a:rPr lang="zh-CN" altLang="zh-CN" dirty="0" smtClean="0"/>
              <a:t>常量</a:t>
            </a:r>
            <a:endParaRPr lang="zh-CN" altLang="zh-CN" dirty="0"/>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255631959"/>
              </p:ext>
            </p:extLst>
          </p:nvPr>
        </p:nvGraphicFramePr>
        <p:xfrm>
          <a:off x="7028119" y="3359888"/>
          <a:ext cx="963182" cy="272901"/>
        </p:xfrm>
        <a:graphic>
          <a:graphicData uri="http://schemas.openxmlformats.org/presentationml/2006/ole">
            <mc:AlternateContent xmlns:mc="http://schemas.openxmlformats.org/markup-compatibility/2006">
              <mc:Choice xmlns:v="urn:schemas-microsoft-com:vml" Requires="v">
                <p:oleObj spid="_x0000_s7205" r:id="rId3" imgW="571252" imgH="165028" progId="Equation.3">
                  <p:embed/>
                </p:oleObj>
              </mc:Choice>
              <mc:Fallback>
                <p:oleObj r:id="rId3" imgW="571252" imgH="165028"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119" y="3359888"/>
                        <a:ext cx="963182" cy="272901"/>
                      </a:xfrm>
                      <a:prstGeom prst="rect">
                        <a:avLst/>
                      </a:prstGeom>
                      <a:noFill/>
                    </p:spPr>
                  </p:pic>
                </p:oleObj>
              </mc:Fallback>
            </mc:AlternateContent>
          </a:graphicData>
        </a:graphic>
      </p:graphicFrame>
    </p:spTree>
    <p:extLst>
      <p:ext uri="{BB962C8B-B14F-4D97-AF65-F5344CB8AC3E}">
        <p14:creationId xmlns:p14="http://schemas.microsoft.com/office/powerpoint/2010/main" val="79120304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．字符常量</a:t>
            </a:r>
          </a:p>
        </p:txBody>
      </p:sp>
      <p:sp>
        <p:nvSpPr>
          <p:cNvPr id="3" name="TextBox 2"/>
          <p:cNvSpPr txBox="1"/>
          <p:nvPr/>
        </p:nvSpPr>
        <p:spPr>
          <a:xfrm>
            <a:off x="1127051" y="1212112"/>
            <a:ext cx="10079665" cy="2308324"/>
          </a:xfrm>
          <a:prstGeom prst="rect">
            <a:avLst/>
          </a:prstGeom>
          <a:noFill/>
        </p:spPr>
        <p:txBody>
          <a:bodyPr wrap="square" rtlCol="0">
            <a:spAutoFit/>
          </a:bodyPr>
          <a:lstStyle/>
          <a:p>
            <a:pPr indent="446088"/>
            <a:r>
              <a:rPr lang="zh-CN" altLang="zh-CN" dirty="0"/>
              <a:t>字符常量，简单地说，就是用单引号括起来的单个字符（如</a:t>
            </a:r>
            <a:r>
              <a:rPr lang="en-US" altLang="zh-CN" dirty="0"/>
              <a:t>'A'</a:t>
            </a:r>
            <a:r>
              <a:rPr lang="zh-CN" altLang="zh-CN" dirty="0"/>
              <a:t>），它占</a:t>
            </a:r>
            <a:r>
              <a:rPr lang="en-US" altLang="zh-CN" dirty="0"/>
              <a:t>16</a:t>
            </a:r>
            <a:r>
              <a:rPr lang="zh-CN" altLang="zh-CN" dirty="0"/>
              <a:t>位，以无符号整型数的形式存储这个字符所对应的</a:t>
            </a:r>
            <a:r>
              <a:rPr lang="en-US" altLang="zh-CN" dirty="0"/>
              <a:t>Unicode</a:t>
            </a:r>
            <a:r>
              <a:rPr lang="zh-CN" altLang="zh-CN" dirty="0"/>
              <a:t>代码。这对于大多数图形字符是可行的，但对一些非图形的控制字符（如回车符）则行不通，所以字符常量的表达有若干种形式。</a:t>
            </a:r>
          </a:p>
          <a:p>
            <a:pPr indent="446088"/>
            <a:r>
              <a:rPr lang="zh-CN" altLang="en-US" dirty="0" smtClean="0">
                <a:sym typeface="Wingdings"/>
              </a:rPr>
              <a:t>  </a:t>
            </a:r>
            <a:r>
              <a:rPr lang="zh-CN" altLang="zh-CN" dirty="0" smtClean="0"/>
              <a:t>单引号</a:t>
            </a:r>
            <a:r>
              <a:rPr lang="zh-CN" altLang="zh-CN" dirty="0"/>
              <a:t>括起的一个字符，如</a:t>
            </a:r>
            <a:r>
              <a:rPr lang="en-US" altLang="zh-CN" dirty="0"/>
              <a:t>'A'</a:t>
            </a:r>
            <a:r>
              <a:rPr lang="zh-CN" altLang="zh-CN" dirty="0"/>
              <a:t>。</a:t>
            </a:r>
          </a:p>
          <a:p>
            <a:pPr indent="446088"/>
            <a:r>
              <a:rPr lang="zh-CN" altLang="en-US" dirty="0" smtClean="0">
                <a:sym typeface="Wingdings"/>
              </a:rPr>
              <a:t>  </a:t>
            </a:r>
            <a:r>
              <a:rPr lang="zh-CN" altLang="zh-CN" dirty="0" smtClean="0"/>
              <a:t>十六进制</a:t>
            </a:r>
            <a:r>
              <a:rPr lang="zh-CN" altLang="zh-CN" dirty="0"/>
              <a:t>的换码系列，以“</a:t>
            </a:r>
            <a:r>
              <a:rPr lang="en-US" altLang="zh-CN" dirty="0"/>
              <a:t>\x</a:t>
            </a:r>
            <a:r>
              <a:rPr lang="zh-CN" altLang="zh-CN" dirty="0"/>
              <a:t>”或“</a:t>
            </a:r>
            <a:r>
              <a:rPr lang="en-US" altLang="zh-CN" dirty="0"/>
              <a:t>\X</a:t>
            </a:r>
            <a:r>
              <a:rPr lang="zh-CN" altLang="zh-CN" dirty="0"/>
              <a:t>”开始，后面跟</a:t>
            </a:r>
            <a:r>
              <a:rPr lang="en-US" altLang="zh-CN" dirty="0"/>
              <a:t>4</a:t>
            </a:r>
            <a:r>
              <a:rPr lang="zh-CN" altLang="zh-CN" dirty="0"/>
              <a:t>位十六进制数，如</a:t>
            </a:r>
            <a:r>
              <a:rPr lang="en-US" altLang="zh-CN" dirty="0"/>
              <a:t>' \X0041' </a:t>
            </a:r>
            <a:r>
              <a:rPr lang="zh-CN" altLang="zh-CN" dirty="0"/>
              <a:t>。</a:t>
            </a:r>
          </a:p>
          <a:p>
            <a:pPr indent="446088"/>
            <a:r>
              <a:rPr lang="zh-CN" altLang="en-US" dirty="0">
                <a:sym typeface="Wingdings"/>
              </a:rPr>
              <a:t> </a:t>
            </a:r>
            <a:r>
              <a:rPr lang="zh-CN" altLang="en-US" dirty="0" smtClean="0">
                <a:sym typeface="Wingdings"/>
              </a:rPr>
              <a:t> </a:t>
            </a:r>
            <a:r>
              <a:rPr lang="en-US" altLang="zh-CN" dirty="0" smtClean="0"/>
              <a:t>Unicode</a:t>
            </a:r>
            <a:r>
              <a:rPr lang="zh-CN" altLang="zh-CN" dirty="0"/>
              <a:t>码表示形式，以“</a:t>
            </a:r>
            <a:r>
              <a:rPr lang="en-US" altLang="zh-CN" dirty="0"/>
              <a:t>\U</a:t>
            </a:r>
            <a:r>
              <a:rPr lang="zh-CN" altLang="zh-CN" dirty="0"/>
              <a:t>”或“</a:t>
            </a:r>
            <a:r>
              <a:rPr lang="en-US" altLang="zh-CN" dirty="0"/>
              <a:t>\u</a:t>
            </a:r>
            <a:r>
              <a:rPr lang="zh-CN" altLang="zh-CN" dirty="0"/>
              <a:t>”开始，后面跟</a:t>
            </a:r>
            <a:r>
              <a:rPr lang="en-US" altLang="zh-CN" dirty="0"/>
              <a:t>4</a:t>
            </a:r>
            <a:r>
              <a:rPr lang="zh-CN" altLang="zh-CN" dirty="0"/>
              <a:t>位十六进制数，如</a:t>
            </a:r>
            <a:r>
              <a:rPr lang="en-US" altLang="zh-CN" dirty="0"/>
              <a:t>' \U0041'</a:t>
            </a:r>
            <a:r>
              <a:rPr lang="zh-CN" altLang="zh-CN" dirty="0"/>
              <a:t>。</a:t>
            </a:r>
          </a:p>
          <a:p>
            <a:pPr indent="446088"/>
            <a:r>
              <a:rPr lang="zh-CN" altLang="en-US" dirty="0" smtClean="0">
                <a:sym typeface="Wingdings"/>
              </a:rPr>
              <a:t>  </a:t>
            </a:r>
            <a:r>
              <a:rPr lang="zh-CN" altLang="zh-CN" dirty="0" smtClean="0"/>
              <a:t>显</a:t>
            </a:r>
            <a:r>
              <a:rPr lang="zh-CN" altLang="zh-CN" dirty="0"/>
              <a:t>式转换整数字符代码，如</a:t>
            </a:r>
            <a:r>
              <a:rPr lang="en-US" altLang="zh-CN" dirty="0"/>
              <a:t>(char)65</a:t>
            </a:r>
            <a:r>
              <a:rPr lang="zh-CN" altLang="zh-CN" dirty="0"/>
              <a:t>。</a:t>
            </a:r>
          </a:p>
          <a:p>
            <a:pPr indent="446088"/>
            <a:r>
              <a:rPr lang="zh-CN" altLang="en-US" dirty="0" smtClean="0">
                <a:sym typeface="Wingdings"/>
              </a:rPr>
              <a:t>  </a:t>
            </a:r>
            <a:r>
              <a:rPr lang="zh-CN" altLang="zh-CN" dirty="0" smtClean="0"/>
              <a:t>转义字符</a:t>
            </a:r>
            <a:r>
              <a:rPr lang="zh-CN" altLang="zh-CN" dirty="0"/>
              <a:t>系列，如表</a:t>
            </a:r>
            <a:r>
              <a:rPr lang="en-US" altLang="zh-CN" dirty="0"/>
              <a:t>2.2</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209686263"/>
              </p:ext>
            </p:extLst>
          </p:nvPr>
        </p:nvGraphicFramePr>
        <p:xfrm>
          <a:off x="1829622" y="3520436"/>
          <a:ext cx="8593071" cy="2179485"/>
        </p:xfrm>
        <a:graphic>
          <a:graphicData uri="http://schemas.openxmlformats.org/drawingml/2006/table">
            <a:tbl>
              <a:tblPr firstRow="1" firstCol="1" lastRow="1" lastCol="1" bandRow="1" bandCol="1"/>
              <a:tblGrid>
                <a:gridCol w="1614326"/>
                <a:gridCol w="1303593"/>
                <a:gridCol w="1333377"/>
                <a:gridCol w="1273809"/>
                <a:gridCol w="1303593"/>
                <a:gridCol w="1764373"/>
              </a:tblGrid>
              <a:tr h="311355">
                <a:tc>
                  <a:txBody>
                    <a:bodyPr/>
                    <a:lstStyle/>
                    <a:p>
                      <a:pPr indent="269875" algn="ctr">
                        <a:spcAft>
                          <a:spcPts val="0"/>
                        </a:spcAft>
                      </a:pPr>
                      <a:r>
                        <a:rPr lang="zh-CN" sz="1400" kern="1050" dirty="0">
                          <a:effectLst/>
                          <a:latin typeface="Times New Roman"/>
                          <a:ea typeface="宋体"/>
                        </a:rPr>
                        <a:t>转 义 字 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Unicode</a:t>
                      </a:r>
                      <a:r>
                        <a:rPr lang="zh-CN" sz="1400" kern="1050">
                          <a:effectLst/>
                          <a:latin typeface="Times New Roman"/>
                          <a:ea typeface="宋体"/>
                        </a:rPr>
                        <a:t>码</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转 义 字 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Unicode</a:t>
                      </a:r>
                      <a:r>
                        <a:rPr lang="zh-CN" sz="1400" kern="1050">
                          <a:effectLst/>
                          <a:latin typeface="Times New Roman"/>
                          <a:ea typeface="宋体"/>
                        </a:rPr>
                        <a:t>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单引号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\u0027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\b</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退格符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\u0008</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双引号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\u0022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走纸换页符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反斜线字符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\u005C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换行符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\u000A</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55">
                <a:tc>
                  <a:txBody>
                    <a:bodyPr/>
                    <a:lstStyle/>
                    <a:p>
                      <a:pPr indent="269875" algn="ctr">
                        <a:spcAft>
                          <a:spcPts val="0"/>
                        </a:spcAft>
                      </a:pPr>
                      <a:r>
                        <a:rPr lang="en-US" sz="1400" kern="1050">
                          <a:effectLst/>
                          <a:latin typeface="Times New Roman"/>
                          <a:ea typeface="宋体"/>
                        </a:rPr>
                        <a:t>\0</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空字符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\r</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回车符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\u000D</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55">
                <a:tc>
                  <a:txBody>
                    <a:bodyPr/>
                    <a:lstStyle/>
                    <a:p>
                      <a:pPr indent="269875" algn="ctr">
                        <a:spcAft>
                          <a:spcPts val="0"/>
                        </a:spcAft>
                      </a:pPr>
                      <a:r>
                        <a:rPr lang="en-US" sz="1400" kern="1050" dirty="0">
                          <a:effectLst/>
                          <a:latin typeface="Times New Roman"/>
                          <a:ea typeface="宋体"/>
                        </a:rPr>
                        <a:t>\a</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警铃符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水平制表符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\u0009</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55">
                <a:tc>
                  <a:txBody>
                    <a:bodyPr/>
                    <a:lstStyle/>
                    <a:p>
                      <a:pPr indent="269875" algn="ctr">
                        <a:spcAft>
                          <a:spcPts val="0"/>
                        </a:spcAft>
                      </a:pPr>
                      <a:r>
                        <a:rPr lang="en-US" sz="1400" kern="1050">
                          <a:effectLst/>
                          <a:latin typeface="Times New Roman"/>
                          <a:ea typeface="宋体"/>
                        </a:rPr>
                        <a:t>\v</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垂直制表符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\u000B</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 </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672906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数 据 类 型</a:t>
            </a:r>
          </a:p>
        </p:txBody>
      </p:sp>
      <p:sp>
        <p:nvSpPr>
          <p:cNvPr id="2" name="矩形 1"/>
          <p:cNvSpPr/>
          <p:nvPr/>
        </p:nvSpPr>
        <p:spPr>
          <a:xfrm>
            <a:off x="985284" y="1149167"/>
            <a:ext cx="10285228" cy="646331"/>
          </a:xfrm>
          <a:prstGeom prst="rect">
            <a:avLst/>
          </a:prstGeom>
        </p:spPr>
        <p:txBody>
          <a:bodyPr wrap="square">
            <a:spAutoFit/>
          </a:bodyPr>
          <a:lstStyle/>
          <a:p>
            <a:r>
              <a:rPr lang="en-US" altLang="zh-CN" dirty="0"/>
              <a:t>C#</a:t>
            </a:r>
            <a:r>
              <a:rPr lang="zh-CN" altLang="zh-CN" dirty="0"/>
              <a:t>的数据类型分成两大类：一类是值类型（</a:t>
            </a:r>
            <a:r>
              <a:rPr lang="en-US" altLang="zh-CN" dirty="0"/>
              <a:t>Value Types</a:t>
            </a:r>
            <a:r>
              <a:rPr lang="zh-CN" altLang="zh-CN" dirty="0"/>
              <a:t>），另一类是引用类型（</a:t>
            </a:r>
            <a:r>
              <a:rPr lang="en-US" altLang="zh-CN" dirty="0"/>
              <a:t>Reference Types</a:t>
            </a:r>
            <a:r>
              <a:rPr lang="zh-CN" altLang="zh-CN" dirty="0"/>
              <a:t>）。每一大类又可再分成几个小类，如图</a:t>
            </a:r>
            <a:r>
              <a:rPr lang="en-US" altLang="zh-CN" dirty="0"/>
              <a:t>2.1</a:t>
            </a:r>
            <a:r>
              <a:rPr lang="zh-CN" altLang="zh-CN" dirty="0"/>
              <a:t>所示。</a:t>
            </a:r>
          </a:p>
        </p:txBody>
      </p:sp>
      <p:pic>
        <p:nvPicPr>
          <p:cNvPr id="1026" name="Picture 2" descr="2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505" y="1920322"/>
            <a:ext cx="5100785" cy="391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．字符串常量</a:t>
            </a:r>
          </a:p>
        </p:txBody>
      </p:sp>
      <p:sp>
        <p:nvSpPr>
          <p:cNvPr id="3" name="TextBox 2"/>
          <p:cNvSpPr txBox="1"/>
          <p:nvPr/>
        </p:nvSpPr>
        <p:spPr>
          <a:xfrm>
            <a:off x="1403498" y="1105786"/>
            <a:ext cx="8952614" cy="923330"/>
          </a:xfrm>
          <a:prstGeom prst="rect">
            <a:avLst/>
          </a:prstGeom>
          <a:noFill/>
        </p:spPr>
        <p:txBody>
          <a:bodyPr wrap="square" rtlCol="0">
            <a:spAutoFit/>
          </a:bodyPr>
          <a:lstStyle/>
          <a:p>
            <a:r>
              <a:rPr lang="zh-CN" altLang="zh-CN" b="1" dirty="0"/>
              <a:t>（</a:t>
            </a:r>
            <a:r>
              <a:rPr lang="en-US" altLang="zh-CN" b="1" dirty="0"/>
              <a:t>1</a:t>
            </a:r>
            <a:r>
              <a:rPr lang="zh-CN" altLang="zh-CN" b="1" dirty="0"/>
              <a:t>）常规字符串</a:t>
            </a:r>
          </a:p>
          <a:p>
            <a:r>
              <a:rPr lang="zh-CN" altLang="zh-CN" dirty="0"/>
              <a:t>双引号括起的一串字符，可以包括转义字符。</a:t>
            </a:r>
          </a:p>
          <a:p>
            <a:r>
              <a:rPr lang="zh-CN" altLang="zh-CN" dirty="0"/>
              <a:t>例如</a:t>
            </a:r>
            <a:r>
              <a:rPr lang="zh-CN" altLang="zh-CN" dirty="0" smtClean="0"/>
              <a:t>：</a:t>
            </a:r>
            <a:endParaRPr lang="zh-CN" altLang="zh-CN" dirty="0"/>
          </a:p>
        </p:txBody>
      </p:sp>
      <p:sp>
        <p:nvSpPr>
          <p:cNvPr id="4" name="圆角矩形 3"/>
          <p:cNvSpPr/>
          <p:nvPr/>
        </p:nvSpPr>
        <p:spPr>
          <a:xfrm>
            <a:off x="1527544" y="2060162"/>
            <a:ext cx="9636642" cy="715089"/>
          </a:xfrm>
          <a:prstGeom prst="roundRect">
            <a:avLst/>
          </a:prstGeom>
          <a:solidFill>
            <a:srgbClr val="EDD0D0"/>
          </a:solidFill>
        </p:spPr>
        <p:txBody>
          <a:bodyPr wrap="square">
            <a:spAutoFit/>
          </a:bodyPr>
          <a:lstStyle/>
          <a:p>
            <a:r>
              <a:rPr lang="en-US" altLang="zh-CN" dirty="0"/>
              <a:t>"Hello, World\n"</a:t>
            </a:r>
            <a:endParaRPr lang="zh-CN" altLang="zh-CN" dirty="0"/>
          </a:p>
          <a:p>
            <a:r>
              <a:rPr lang="en-US" altLang="zh-CN" dirty="0"/>
              <a:t>"C:\\windows\\Microsoft"     // </a:t>
            </a:r>
            <a:r>
              <a:rPr lang="zh-CN" altLang="zh-CN" dirty="0"/>
              <a:t>表示字符串</a:t>
            </a:r>
            <a:r>
              <a:rPr lang="en-US" altLang="zh-CN" dirty="0"/>
              <a:t> C:\windows\Microsoft</a:t>
            </a:r>
            <a:endParaRPr lang="zh-CN" altLang="zh-CN" dirty="0"/>
          </a:p>
        </p:txBody>
      </p:sp>
      <p:sp>
        <p:nvSpPr>
          <p:cNvPr id="5" name="矩形 4"/>
          <p:cNvSpPr/>
          <p:nvPr/>
        </p:nvSpPr>
        <p:spPr>
          <a:xfrm>
            <a:off x="903766" y="2902711"/>
            <a:ext cx="10377377" cy="1200329"/>
          </a:xfrm>
          <a:prstGeom prst="rect">
            <a:avLst/>
          </a:prstGeom>
        </p:spPr>
        <p:txBody>
          <a:bodyPr wrap="square">
            <a:spAutoFit/>
          </a:bodyPr>
          <a:lstStyle/>
          <a:p>
            <a:pPr indent="446088"/>
            <a:r>
              <a:rPr lang="zh-CN" altLang="zh-CN" b="1" dirty="0"/>
              <a:t>（</a:t>
            </a:r>
            <a:r>
              <a:rPr lang="en-US" altLang="zh-CN" b="1" dirty="0"/>
              <a:t>2</a:t>
            </a:r>
            <a:r>
              <a:rPr lang="zh-CN" altLang="zh-CN" b="1" dirty="0"/>
              <a:t>）逐字字符串</a:t>
            </a:r>
          </a:p>
          <a:p>
            <a:pPr indent="446088"/>
            <a:r>
              <a:rPr lang="zh-CN" altLang="zh-CN" dirty="0"/>
              <a:t>在常规的字符串前加上一个</a:t>
            </a:r>
            <a:r>
              <a:rPr lang="en-US" altLang="zh-CN" dirty="0"/>
              <a:t>@</a:t>
            </a:r>
            <a:r>
              <a:rPr lang="zh-CN" altLang="zh-CN" dirty="0"/>
              <a:t>，就形成了逐字字符串。它的意思是字符串中的每个字符均表示本意，不使用转义。如果在字符串中需用到双引号，则可连写两个双引号来表示一个双引号。</a:t>
            </a:r>
          </a:p>
          <a:p>
            <a:pPr indent="446088"/>
            <a:r>
              <a:rPr lang="zh-CN" altLang="zh-CN" dirty="0"/>
              <a:t>例如：</a:t>
            </a:r>
          </a:p>
        </p:txBody>
      </p:sp>
      <p:sp>
        <p:nvSpPr>
          <p:cNvPr id="6" name="圆角矩形 5"/>
          <p:cNvSpPr/>
          <p:nvPr/>
        </p:nvSpPr>
        <p:spPr>
          <a:xfrm>
            <a:off x="1527544" y="4200436"/>
            <a:ext cx="9636642" cy="715089"/>
          </a:xfrm>
          <a:prstGeom prst="roundRect">
            <a:avLst/>
          </a:prstGeom>
          <a:solidFill>
            <a:srgbClr val="EDD0D0"/>
          </a:solidFill>
        </p:spPr>
        <p:txBody>
          <a:bodyPr wrap="square">
            <a:spAutoFit/>
          </a:bodyPr>
          <a:lstStyle/>
          <a:p>
            <a:r>
              <a:rPr lang="en-US" altLang="zh-CN" dirty="0"/>
              <a:t>@"C:\windows\Microsoft"		// </a:t>
            </a:r>
            <a:r>
              <a:rPr lang="zh-CN" altLang="zh-CN" dirty="0"/>
              <a:t>与</a:t>
            </a:r>
            <a:r>
              <a:rPr lang="en-US" altLang="zh-CN" dirty="0"/>
              <a:t> "C:\\windows\\Microsoft" </a:t>
            </a:r>
            <a:r>
              <a:rPr lang="zh-CN" altLang="zh-CN" dirty="0"/>
              <a:t>含义相同</a:t>
            </a:r>
          </a:p>
          <a:p>
            <a:r>
              <a:rPr lang="en-US" altLang="zh-CN" dirty="0"/>
              <a:t>@"He </a:t>
            </a:r>
            <a:r>
              <a:rPr lang="en-US" altLang="zh-CN" dirty="0" err="1"/>
              <a:t>said""Hello</a:t>
            </a:r>
            <a:r>
              <a:rPr lang="en-US" altLang="zh-CN" dirty="0"/>
              <a:t>"" to me"		// </a:t>
            </a:r>
            <a:r>
              <a:rPr lang="zh-CN" altLang="zh-CN" dirty="0"/>
              <a:t>与</a:t>
            </a:r>
            <a:r>
              <a:rPr lang="en-US" altLang="zh-CN" dirty="0"/>
              <a:t>"He said\"Hello\" to me" </a:t>
            </a:r>
            <a:r>
              <a:rPr lang="zh-CN" altLang="zh-CN" dirty="0"/>
              <a:t>含义相同</a:t>
            </a:r>
          </a:p>
        </p:txBody>
      </p:sp>
    </p:spTree>
    <p:extLst>
      <p:ext uri="{BB962C8B-B14F-4D97-AF65-F5344CB8AC3E}">
        <p14:creationId xmlns:p14="http://schemas.microsoft.com/office/powerpoint/2010/main" val="155854377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．布尔常量</a:t>
            </a:r>
          </a:p>
        </p:txBody>
      </p:sp>
      <p:sp>
        <p:nvSpPr>
          <p:cNvPr id="3" name="矩形 2"/>
          <p:cNvSpPr/>
          <p:nvPr/>
        </p:nvSpPr>
        <p:spPr>
          <a:xfrm>
            <a:off x="1456660" y="1170985"/>
            <a:ext cx="3147015" cy="369332"/>
          </a:xfrm>
          <a:prstGeom prst="rect">
            <a:avLst/>
          </a:prstGeom>
        </p:spPr>
        <p:txBody>
          <a:bodyPr wrap="none">
            <a:spAutoFit/>
          </a:bodyPr>
          <a:lstStyle/>
          <a:p>
            <a:r>
              <a:rPr lang="zh-CN" altLang="zh-CN" dirty="0"/>
              <a:t>它只有两个值：</a:t>
            </a:r>
            <a:r>
              <a:rPr lang="en-US" altLang="zh-CN" dirty="0"/>
              <a:t>true</a:t>
            </a:r>
            <a:r>
              <a:rPr lang="zh-CN" altLang="zh-CN" dirty="0"/>
              <a:t>和</a:t>
            </a:r>
            <a:r>
              <a:rPr lang="en-US" altLang="zh-CN" dirty="0"/>
              <a:t>false</a:t>
            </a:r>
            <a:r>
              <a:rPr lang="zh-CN" altLang="zh-CN" dirty="0"/>
              <a:t>。</a:t>
            </a:r>
          </a:p>
        </p:txBody>
      </p:sp>
      <p:sp>
        <p:nvSpPr>
          <p:cNvPr id="4" name="Title 6">
            <a:extLst>
              <a:ext uri="{FF2B5EF4-FFF2-40B4-BE49-F238E27FC236}">
                <a16:creationId xmlns:a16="http://schemas.microsoft.com/office/drawing/2014/main" xmlns="" id="{F9A266E2-5AA5-49DE-AFBA-7F70487D7D08}"/>
              </a:ext>
            </a:extLst>
          </p:cNvPr>
          <p:cNvSpPr txBox="1">
            <a:spLocks/>
          </p:cNvSpPr>
          <p:nvPr/>
        </p:nvSpPr>
        <p:spPr>
          <a:xfrm>
            <a:off x="512007" y="1806199"/>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6</a:t>
            </a:r>
            <a:r>
              <a:rPr lang="zh-CN" altLang="zh-CN" sz="2800" b="1" dirty="0"/>
              <a:t>．符号常量</a:t>
            </a:r>
          </a:p>
        </p:txBody>
      </p:sp>
      <p:sp>
        <p:nvSpPr>
          <p:cNvPr id="5" name="矩形 4"/>
          <p:cNvSpPr/>
          <p:nvPr/>
        </p:nvSpPr>
        <p:spPr>
          <a:xfrm>
            <a:off x="1456660" y="2446064"/>
            <a:ext cx="9473610" cy="923330"/>
          </a:xfrm>
          <a:prstGeom prst="rect">
            <a:avLst/>
          </a:prstGeom>
        </p:spPr>
        <p:txBody>
          <a:bodyPr wrap="square">
            <a:spAutoFit/>
          </a:bodyPr>
          <a:lstStyle/>
          <a:p>
            <a:r>
              <a:rPr lang="zh-CN" altLang="zh-CN" dirty="0"/>
              <a:t>在声明语句中，可以声明一个标识符常量，但必须在定义标识符时就进行初始化，并且定义之后就不能再改变该常量的值。</a:t>
            </a:r>
          </a:p>
          <a:p>
            <a:r>
              <a:rPr lang="zh-CN" altLang="zh-CN" dirty="0"/>
              <a:t>具体的格式为：</a:t>
            </a:r>
          </a:p>
        </p:txBody>
      </p:sp>
      <p:sp>
        <p:nvSpPr>
          <p:cNvPr id="6" name="圆角矩形 5"/>
          <p:cNvSpPr/>
          <p:nvPr/>
        </p:nvSpPr>
        <p:spPr>
          <a:xfrm>
            <a:off x="1534703" y="3429000"/>
            <a:ext cx="9225446" cy="408623"/>
          </a:xfrm>
          <a:prstGeom prst="roundRect">
            <a:avLst/>
          </a:prstGeom>
          <a:solidFill>
            <a:srgbClr val="EDD0D0"/>
          </a:solidFill>
        </p:spPr>
        <p:txBody>
          <a:bodyPr wrap="square">
            <a:spAutoFit/>
          </a:bodyPr>
          <a:lstStyle/>
          <a:p>
            <a:r>
              <a:rPr lang="en-US" altLang="zh-CN" dirty="0" err="1"/>
              <a:t>const</a:t>
            </a:r>
            <a:r>
              <a:rPr lang="en-US" altLang="zh-CN" dirty="0"/>
              <a:t>  </a:t>
            </a:r>
            <a:r>
              <a:rPr lang="zh-CN" altLang="zh-CN" dirty="0"/>
              <a:t>类型</a:t>
            </a:r>
            <a:r>
              <a:rPr lang="en-US" altLang="zh-CN" dirty="0"/>
              <a:t>  </a:t>
            </a:r>
            <a:r>
              <a:rPr lang="zh-CN" altLang="zh-CN" dirty="0"/>
              <a:t>标识符</a:t>
            </a:r>
            <a:r>
              <a:rPr lang="en-US" altLang="zh-CN" dirty="0"/>
              <a:t>=</a:t>
            </a:r>
            <a:r>
              <a:rPr lang="zh-CN" altLang="zh-CN" dirty="0"/>
              <a:t>初值</a:t>
            </a:r>
          </a:p>
        </p:txBody>
      </p:sp>
      <p:sp>
        <p:nvSpPr>
          <p:cNvPr id="7" name="矩形 6"/>
          <p:cNvSpPr/>
          <p:nvPr/>
        </p:nvSpPr>
        <p:spPr>
          <a:xfrm>
            <a:off x="1456660" y="3932642"/>
            <a:ext cx="877163" cy="369332"/>
          </a:xfrm>
          <a:prstGeom prst="rect">
            <a:avLst/>
          </a:prstGeom>
        </p:spPr>
        <p:txBody>
          <a:bodyPr wrap="none">
            <a:spAutoFit/>
          </a:bodyPr>
          <a:lstStyle/>
          <a:p>
            <a:r>
              <a:rPr lang="zh-CN" altLang="zh-CN" b="1" dirty="0"/>
              <a:t>例如：</a:t>
            </a:r>
          </a:p>
        </p:txBody>
      </p:sp>
      <p:sp>
        <p:nvSpPr>
          <p:cNvPr id="8" name="圆角矩形 7"/>
          <p:cNvSpPr/>
          <p:nvPr/>
        </p:nvSpPr>
        <p:spPr>
          <a:xfrm>
            <a:off x="1534702" y="4314011"/>
            <a:ext cx="9225447" cy="408623"/>
          </a:xfrm>
          <a:prstGeom prst="roundRect">
            <a:avLst/>
          </a:prstGeom>
          <a:solidFill>
            <a:srgbClr val="EDD0D0"/>
          </a:solidFill>
        </p:spPr>
        <p:txBody>
          <a:bodyPr wrap="square">
            <a:spAutoFit/>
          </a:bodyPr>
          <a:lstStyle/>
          <a:p>
            <a:r>
              <a:rPr lang="en-US" altLang="zh-CN" dirty="0" err="1"/>
              <a:t>const</a:t>
            </a:r>
            <a:r>
              <a:rPr lang="en-US" altLang="zh-CN" dirty="0"/>
              <a:t>  double  PI=3.1416</a:t>
            </a:r>
            <a:endParaRPr lang="zh-CN" altLang="zh-CN" dirty="0"/>
          </a:p>
        </p:txBody>
      </p:sp>
    </p:spTree>
    <p:extLst>
      <p:ext uri="{BB962C8B-B14F-4D97-AF65-F5344CB8AC3E}">
        <p14:creationId xmlns:p14="http://schemas.microsoft.com/office/powerpoint/2010/main" val="13968452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7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91699" y="3384400"/>
            <a:ext cx="2219198" cy="482919"/>
          </a:xfrm>
          <a:prstGeom prst="rect">
            <a:avLst/>
          </a:prstGeom>
        </p:spPr>
        <p:txBody>
          <a:bodyPr wrap="square" lIns="144000" tIns="0" rIns="144000" bIns="0">
            <a:noAutofit/>
          </a:bodyPr>
          <a:lstStyle/>
          <a:p>
            <a:r>
              <a:rPr lang="zh-CN" altLang="en-US" sz="2800" b="1" dirty="0" smtClean="0"/>
              <a:t>变</a:t>
            </a:r>
            <a:r>
              <a:rPr lang="en-US" altLang="zh-CN" sz="2800" b="1" dirty="0" smtClean="0"/>
              <a:t>      </a:t>
            </a:r>
            <a:r>
              <a:rPr lang="en-US" altLang="zh-CN" sz="2800" b="1" dirty="0" smtClean="0"/>
              <a:t>  </a:t>
            </a:r>
            <a:r>
              <a:rPr lang="zh-CN" altLang="zh-CN" sz="2800" b="1" dirty="0" smtClean="0"/>
              <a:t>量</a:t>
            </a:r>
            <a:endParaRPr lang="zh-CN" altLang="zh-CN" sz="2800" b="1" dirty="0"/>
          </a:p>
        </p:txBody>
      </p:sp>
    </p:spTree>
    <p:extLst>
      <p:ext uri="{BB962C8B-B14F-4D97-AF65-F5344CB8AC3E}">
        <p14:creationId xmlns:p14="http://schemas.microsoft.com/office/powerpoint/2010/main" val="63222106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195" y="1329070"/>
            <a:ext cx="10111563" cy="646331"/>
          </a:xfrm>
          <a:prstGeom prst="rect">
            <a:avLst/>
          </a:prstGeom>
          <a:noFill/>
        </p:spPr>
        <p:txBody>
          <a:bodyPr wrap="square" rtlCol="0">
            <a:spAutoFit/>
          </a:bodyPr>
          <a:lstStyle/>
          <a:p>
            <a:pPr indent="542925"/>
            <a:r>
              <a:rPr lang="en-US" altLang="zh-CN" dirty="0" smtClean="0"/>
              <a:t>C</a:t>
            </a:r>
            <a:r>
              <a:rPr lang="en-US" altLang="zh-CN" dirty="0"/>
              <a:t>#</a:t>
            </a:r>
            <a:r>
              <a:rPr lang="zh-CN" altLang="zh-CN" dirty="0"/>
              <a:t>中的变量必须先声明后使用，包括声明变量的名称、数据类型，必要时指定变量的初始值。</a:t>
            </a:r>
          </a:p>
          <a:p>
            <a:pPr indent="542925"/>
            <a:r>
              <a:rPr lang="zh-CN" altLang="zh-CN" dirty="0"/>
              <a:t>声明变量的形式</a:t>
            </a:r>
            <a:r>
              <a:rPr lang="zh-CN" altLang="zh-CN" dirty="0" smtClean="0"/>
              <a:t>：</a:t>
            </a:r>
            <a:endParaRPr lang="zh-CN" altLang="zh-CN" dirty="0"/>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变</a:t>
            </a:r>
            <a:r>
              <a:rPr lang="en-US" altLang="zh-CN" sz="2800" b="1" dirty="0" smtClean="0"/>
              <a:t>     </a:t>
            </a:r>
            <a:r>
              <a:rPr lang="zh-CN" altLang="zh-CN" sz="2800" b="1" dirty="0" smtClean="0"/>
              <a:t>量</a:t>
            </a:r>
            <a:endParaRPr lang="zh-CN" altLang="zh-CN" sz="2800" b="1" dirty="0"/>
          </a:p>
        </p:txBody>
      </p:sp>
      <p:sp>
        <p:nvSpPr>
          <p:cNvPr id="4" name="圆角矩形 3"/>
          <p:cNvSpPr/>
          <p:nvPr/>
        </p:nvSpPr>
        <p:spPr>
          <a:xfrm>
            <a:off x="1619600" y="1975401"/>
            <a:ext cx="9055487" cy="408623"/>
          </a:xfrm>
          <a:prstGeom prst="roundRect">
            <a:avLst/>
          </a:prstGeom>
          <a:solidFill>
            <a:srgbClr val="EDD0D0"/>
          </a:solidFill>
        </p:spPr>
        <p:txBody>
          <a:bodyPr wrap="square">
            <a:spAutoFit/>
          </a:bodyPr>
          <a:lstStyle/>
          <a:p>
            <a:r>
              <a:rPr lang="zh-CN" altLang="zh-CN" dirty="0"/>
              <a:t>类型</a:t>
            </a:r>
            <a:r>
              <a:rPr lang="en-US" altLang="zh-CN" dirty="0"/>
              <a:t>  </a:t>
            </a:r>
            <a:r>
              <a:rPr lang="zh-CN" altLang="zh-CN" dirty="0"/>
              <a:t>标识符</a:t>
            </a:r>
            <a:r>
              <a:rPr lang="en-US" altLang="zh-CN" dirty="0"/>
              <a:t>[=</a:t>
            </a:r>
            <a:r>
              <a:rPr lang="zh-CN" altLang="zh-CN" dirty="0"/>
              <a:t>初值</a:t>
            </a:r>
            <a:r>
              <a:rPr lang="en-US" altLang="zh-CN" dirty="0"/>
              <a:t>] [ ,</a:t>
            </a:r>
            <a:r>
              <a:rPr lang="zh-CN" altLang="zh-CN" dirty="0"/>
              <a:t>…</a:t>
            </a:r>
            <a:r>
              <a:rPr lang="en-US" altLang="zh-CN" dirty="0"/>
              <a:t>];</a:t>
            </a:r>
            <a:endParaRPr lang="zh-CN" altLang="zh-CN" dirty="0"/>
          </a:p>
        </p:txBody>
      </p:sp>
      <p:sp>
        <p:nvSpPr>
          <p:cNvPr id="5" name="矩形 4"/>
          <p:cNvSpPr/>
          <p:nvPr/>
        </p:nvSpPr>
        <p:spPr>
          <a:xfrm>
            <a:off x="1020725" y="2509029"/>
            <a:ext cx="10069033" cy="1477328"/>
          </a:xfrm>
          <a:prstGeom prst="rect">
            <a:avLst/>
          </a:prstGeom>
        </p:spPr>
        <p:txBody>
          <a:bodyPr wrap="square">
            <a:spAutoFit/>
          </a:bodyPr>
          <a:lstStyle/>
          <a:p>
            <a:pPr indent="446088"/>
            <a:r>
              <a:rPr lang="zh-CN" altLang="zh-CN" dirty="0"/>
              <a:t>标识符必须以字母或者</a:t>
            </a:r>
            <a:r>
              <a:rPr lang="en-US" altLang="zh-CN" dirty="0"/>
              <a:t>_</a:t>
            </a:r>
            <a:r>
              <a:rPr lang="zh-CN" altLang="zh-CN" dirty="0"/>
              <a:t>（下画线）开头，后面跟字母、数字和下画线的组合。例如，</a:t>
            </a:r>
            <a:r>
              <a:rPr lang="en-US" altLang="zh-CN" dirty="0"/>
              <a:t>name</a:t>
            </a:r>
            <a:r>
              <a:rPr lang="zh-CN" altLang="zh-CN" dirty="0"/>
              <a:t>、</a:t>
            </a:r>
            <a:r>
              <a:rPr lang="en-US" altLang="zh-CN" dirty="0"/>
              <a:t>_</a:t>
            </a:r>
            <a:r>
              <a:rPr lang="en-US" altLang="zh-CN" dirty="0" err="1"/>
              <a:t>Int</a:t>
            </a:r>
            <a:r>
              <a:rPr lang="zh-CN" altLang="zh-CN" dirty="0"/>
              <a:t>、</a:t>
            </a:r>
            <a:r>
              <a:rPr lang="en-US" altLang="zh-CN" dirty="0"/>
              <a:t>Name</a:t>
            </a:r>
            <a:r>
              <a:rPr lang="zh-CN" altLang="zh-CN" dirty="0"/>
              <a:t>、</a:t>
            </a:r>
            <a:r>
              <a:rPr lang="en-US" altLang="zh-CN" dirty="0"/>
              <a:t>x_1</a:t>
            </a:r>
            <a:r>
              <a:rPr lang="zh-CN" altLang="zh-CN" dirty="0"/>
              <a:t>等都是合法的标识符，但</a:t>
            </a:r>
            <a:r>
              <a:rPr lang="en-US" altLang="zh-CN" dirty="0"/>
              <a:t>C#</a:t>
            </a:r>
            <a:r>
              <a:rPr lang="zh-CN" altLang="zh-CN" dirty="0"/>
              <a:t>是大小写敏感的语言，</a:t>
            </a:r>
            <a:r>
              <a:rPr lang="en-US" altLang="zh-CN" dirty="0"/>
              <a:t>name</a:t>
            </a:r>
            <a:r>
              <a:rPr lang="zh-CN" altLang="zh-CN" dirty="0"/>
              <a:t>和</a:t>
            </a:r>
            <a:r>
              <a:rPr lang="en-US" altLang="zh-CN" dirty="0"/>
              <a:t>Name</a:t>
            </a:r>
            <a:r>
              <a:rPr lang="zh-CN" altLang="zh-CN" dirty="0"/>
              <a:t>分别代表不同的标识符，在定义和使用时要特别注意。另外，变量名不能与</a:t>
            </a:r>
            <a:r>
              <a:rPr lang="en-US" altLang="zh-CN" baseline="-25000" dirty="0"/>
              <a:t> </a:t>
            </a:r>
            <a:r>
              <a:rPr lang="en-US" altLang="zh-CN" dirty="0"/>
              <a:t>C#</a:t>
            </a:r>
            <a:r>
              <a:rPr lang="zh-CN" altLang="zh-CN" dirty="0"/>
              <a:t>中的关键字相同，除非标识符是以</a:t>
            </a:r>
            <a:r>
              <a:rPr lang="en-US" altLang="zh-CN" dirty="0"/>
              <a:t>@</a:t>
            </a:r>
            <a:r>
              <a:rPr lang="zh-CN" altLang="zh-CN" dirty="0"/>
              <a:t>作为前缀的。</a:t>
            </a:r>
          </a:p>
          <a:p>
            <a:pPr indent="446088"/>
            <a:r>
              <a:rPr lang="zh-CN" altLang="zh-CN" dirty="0"/>
              <a:t>例如：</a:t>
            </a:r>
          </a:p>
        </p:txBody>
      </p:sp>
      <p:sp>
        <p:nvSpPr>
          <p:cNvPr id="6" name="圆角矩形 5"/>
          <p:cNvSpPr/>
          <p:nvPr/>
        </p:nvSpPr>
        <p:spPr>
          <a:xfrm>
            <a:off x="1608967" y="3986357"/>
            <a:ext cx="9055487" cy="1328023"/>
          </a:xfrm>
          <a:prstGeom prst="roundRect">
            <a:avLst>
              <a:gd name="adj" fmla="val 10262"/>
            </a:avLst>
          </a:prstGeom>
          <a:solidFill>
            <a:srgbClr val="EDD0D0"/>
          </a:solidFill>
        </p:spPr>
        <p:txBody>
          <a:bodyPr wrap="square">
            <a:spAutoFit/>
          </a:bodyPr>
          <a:lstStyle/>
          <a:p>
            <a:r>
              <a:rPr lang="en-US" altLang="zh-CN" dirty="0" err="1"/>
              <a:t>int</a:t>
            </a:r>
            <a:r>
              <a:rPr lang="en-US" altLang="zh-CN" dirty="0"/>
              <a:t>     x ;                      	</a:t>
            </a:r>
            <a:r>
              <a:rPr lang="en-US" altLang="zh-CN" dirty="0" smtClean="0"/>
              <a:t>	// </a:t>
            </a:r>
            <a:r>
              <a:rPr lang="zh-CN" altLang="zh-CN" dirty="0"/>
              <a:t>合法</a:t>
            </a:r>
          </a:p>
          <a:p>
            <a:r>
              <a:rPr lang="en-US" altLang="zh-CN" dirty="0"/>
              <a:t>float   y1=0.0, y2 =1.0, y3 ;    	</a:t>
            </a:r>
            <a:r>
              <a:rPr lang="en-US" altLang="zh-CN" dirty="0" smtClean="0"/>
              <a:t>// </a:t>
            </a:r>
            <a:r>
              <a:rPr lang="zh-CN" altLang="zh-CN" dirty="0"/>
              <a:t>合法，变量声明的同时可以指定初始值</a:t>
            </a:r>
          </a:p>
          <a:p>
            <a:r>
              <a:rPr lang="en-US" altLang="zh-CN" dirty="0"/>
              <a:t>string  char                 		// </a:t>
            </a:r>
            <a:r>
              <a:rPr lang="zh-CN" altLang="zh-CN" dirty="0"/>
              <a:t>不合法，因为</a:t>
            </a:r>
            <a:r>
              <a:rPr lang="en-US" altLang="zh-CN" dirty="0"/>
              <a:t>char</a:t>
            </a:r>
            <a:r>
              <a:rPr lang="zh-CN" altLang="zh-CN" dirty="0"/>
              <a:t>是关键字</a:t>
            </a:r>
          </a:p>
          <a:p>
            <a:r>
              <a:rPr lang="en-US" altLang="zh-CN" dirty="0"/>
              <a:t>string  @char               		// </a:t>
            </a:r>
            <a:r>
              <a:rPr lang="zh-CN" altLang="zh-CN" dirty="0"/>
              <a:t>合法</a:t>
            </a:r>
          </a:p>
        </p:txBody>
      </p:sp>
    </p:spTree>
    <p:extLst>
      <p:ext uri="{BB962C8B-B14F-4D97-AF65-F5344CB8AC3E}">
        <p14:creationId xmlns:p14="http://schemas.microsoft.com/office/powerpoint/2010/main" val="353137023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smtClean="0"/>
              <a:t>使</a:t>
            </a:r>
            <a:r>
              <a:rPr lang="en-US" altLang="zh-CN" sz="2800" b="1" dirty="0" smtClean="0"/>
              <a:t> </a:t>
            </a:r>
            <a:r>
              <a:rPr lang="zh-CN" altLang="zh-CN" sz="2800" b="1" dirty="0" smtClean="0"/>
              <a:t>用</a:t>
            </a:r>
            <a:r>
              <a:rPr lang="en-US" altLang="zh-CN" sz="2800" b="1" dirty="0" smtClean="0"/>
              <a:t> </a:t>
            </a:r>
            <a:r>
              <a:rPr lang="zh-CN" altLang="zh-CN" sz="2800" b="1" dirty="0" smtClean="0"/>
              <a:t>举</a:t>
            </a:r>
            <a:r>
              <a:rPr lang="en-US" altLang="zh-CN" sz="2800" b="1" dirty="0" smtClean="0"/>
              <a:t> </a:t>
            </a:r>
            <a:r>
              <a:rPr lang="zh-CN" altLang="zh-CN" sz="2800" b="1" dirty="0" smtClean="0"/>
              <a:t>例</a:t>
            </a:r>
            <a:endParaRPr lang="zh-CN" altLang="zh-CN" sz="2800" b="1" dirty="0"/>
          </a:p>
        </p:txBody>
      </p:sp>
    </p:spTree>
    <p:extLst>
      <p:ext uri="{BB962C8B-B14F-4D97-AF65-F5344CB8AC3E}">
        <p14:creationId xmlns:p14="http://schemas.microsoft.com/office/powerpoint/2010/main" val="362947447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使用举例</a:t>
            </a:r>
          </a:p>
        </p:txBody>
      </p:sp>
      <p:sp>
        <p:nvSpPr>
          <p:cNvPr id="3" name="矩形 2"/>
          <p:cNvSpPr/>
          <p:nvPr/>
        </p:nvSpPr>
        <p:spPr>
          <a:xfrm>
            <a:off x="1592044" y="1309208"/>
            <a:ext cx="5711820" cy="369332"/>
          </a:xfrm>
          <a:prstGeom prst="rect">
            <a:avLst/>
          </a:prstGeom>
        </p:spPr>
        <p:txBody>
          <a:bodyPr wrap="none">
            <a:spAutoFit/>
          </a:bodyPr>
          <a:lstStyle/>
          <a:p>
            <a:r>
              <a:rPr lang="zh-CN" altLang="zh-CN" dirty="0"/>
              <a:t>【例</a:t>
            </a:r>
            <a:r>
              <a:rPr lang="en-US" altLang="zh-CN" b="1" dirty="0"/>
              <a:t>2.2</a:t>
            </a:r>
            <a:r>
              <a:rPr lang="zh-CN" altLang="zh-CN" dirty="0"/>
              <a:t>】 编写程序，测试</a:t>
            </a:r>
            <a:r>
              <a:rPr lang="en-US" altLang="zh-CN" dirty="0"/>
              <a:t>C#</a:t>
            </a:r>
            <a:r>
              <a:rPr lang="zh-CN" altLang="zh-CN" dirty="0">
                <a:hlinkClick r:id="rId2" action="ppaction://hlinkfile"/>
              </a:rPr>
              <a:t>各种常量与变量的用法。</a:t>
            </a:r>
            <a:endParaRPr lang="zh-CN" altLang="zh-CN" dirty="0"/>
          </a:p>
        </p:txBody>
      </p:sp>
      <p:sp>
        <p:nvSpPr>
          <p:cNvPr id="4" name="矩形 3"/>
          <p:cNvSpPr/>
          <p:nvPr/>
        </p:nvSpPr>
        <p:spPr>
          <a:xfrm>
            <a:off x="1776457" y="1678540"/>
            <a:ext cx="3275256" cy="369332"/>
          </a:xfrm>
          <a:prstGeom prst="rect">
            <a:avLst/>
          </a:prstGeom>
        </p:spPr>
        <p:txBody>
          <a:bodyPr wrap="none">
            <a:spAutoFit/>
          </a:bodyPr>
          <a:lstStyle/>
          <a:p>
            <a:r>
              <a:rPr lang="zh-CN" altLang="zh-CN" dirty="0"/>
              <a:t>运行程序，结果如图</a:t>
            </a:r>
            <a:r>
              <a:rPr lang="en-US" altLang="zh-CN" dirty="0"/>
              <a:t>2.5</a:t>
            </a:r>
            <a:r>
              <a:rPr lang="zh-CN" altLang="zh-CN" dirty="0"/>
              <a:t>所示。</a:t>
            </a:r>
          </a:p>
        </p:txBody>
      </p:sp>
      <p:pic>
        <p:nvPicPr>
          <p:cNvPr id="14338" name="图片 20"/>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454423" y="2196916"/>
            <a:ext cx="6561986" cy="245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94410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148507" y="3543234"/>
            <a:ext cx="3889206" cy="584775"/>
          </a:xfrm>
          <a:prstGeom prst="rect">
            <a:avLst/>
          </a:prstGeom>
          <a:noFill/>
        </p:spPr>
        <p:txBody>
          <a:bodyPr wrap="none" rtlCol="0">
            <a:spAutoFit/>
          </a:bodyPr>
          <a:lstStyle/>
          <a:p>
            <a:r>
              <a:rPr lang="en-US" altLang="zh-CN" sz="3200" b="1" dirty="0" smtClean="0"/>
              <a:t>——</a:t>
            </a:r>
            <a:r>
              <a:rPr lang="zh-CN" altLang="zh-CN" sz="3200" b="1" dirty="0"/>
              <a:t>运算符与表达式</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700917420"/>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运算符与表达式</a:t>
            </a:r>
          </a:p>
        </p:txBody>
      </p:sp>
      <p:sp>
        <p:nvSpPr>
          <p:cNvPr id="3" name="TextBox 2"/>
          <p:cNvSpPr txBox="1"/>
          <p:nvPr/>
        </p:nvSpPr>
        <p:spPr>
          <a:xfrm>
            <a:off x="1562986" y="1307812"/>
            <a:ext cx="9239693" cy="646331"/>
          </a:xfrm>
          <a:prstGeom prst="rect">
            <a:avLst/>
          </a:prstGeom>
          <a:noFill/>
        </p:spPr>
        <p:txBody>
          <a:bodyPr wrap="square" rtlCol="0">
            <a:spAutoFit/>
          </a:bodyPr>
          <a:lstStyle/>
          <a:p>
            <a:r>
              <a:rPr lang="en-US" altLang="zh-CN" dirty="0"/>
              <a:t>C#</a:t>
            </a:r>
            <a:r>
              <a:rPr lang="zh-CN" altLang="zh-CN" dirty="0"/>
              <a:t>提供了大量的运算符，按需要操作数的数目来分，有一元运算符（如</a:t>
            </a:r>
            <a:r>
              <a:rPr lang="en-US" altLang="zh-CN" dirty="0"/>
              <a:t>++</a:t>
            </a:r>
            <a:r>
              <a:rPr lang="zh-CN" altLang="zh-CN" dirty="0"/>
              <a:t>）、二元运算符（如</a:t>
            </a:r>
            <a:r>
              <a:rPr lang="en-US" altLang="zh-CN" dirty="0"/>
              <a:t>+</a:t>
            </a:r>
            <a:r>
              <a:rPr lang="zh-CN" altLang="zh-CN" dirty="0"/>
              <a:t>，</a:t>
            </a:r>
            <a:r>
              <a:rPr lang="en-US" altLang="zh-CN" dirty="0"/>
              <a:t>*</a:t>
            </a:r>
            <a:r>
              <a:rPr lang="zh-CN" altLang="zh-CN" dirty="0"/>
              <a:t>）、三元运算符（如</a:t>
            </a:r>
            <a:r>
              <a:rPr lang="en-US" altLang="zh-CN" dirty="0"/>
              <a:t>? : </a:t>
            </a:r>
            <a:r>
              <a:rPr lang="zh-CN" altLang="zh-CN" dirty="0"/>
              <a:t>）。按运算功能来分，基本的运算符可以分为以下几类</a:t>
            </a:r>
            <a:r>
              <a:rPr lang="zh-CN" altLang="zh-CN" dirty="0" smtClean="0"/>
              <a:t>：</a:t>
            </a:r>
            <a:endParaRPr lang="zh-CN" altLang="zh-CN" dirty="0"/>
          </a:p>
        </p:txBody>
      </p:sp>
      <p:sp>
        <p:nvSpPr>
          <p:cNvPr id="4" name="任意多边形 1">
            <a:extLst>
              <a:ext uri="{FF2B5EF4-FFF2-40B4-BE49-F238E27FC236}">
                <a16:creationId xmlns="" xmlns:a16="http://schemas.microsoft.com/office/drawing/2014/main" id="{5C7A40AE-F11F-422A-9A52-16927D8C52ED}"/>
              </a:ext>
            </a:extLst>
          </p:cNvPr>
          <p:cNvSpPr/>
          <p:nvPr/>
        </p:nvSpPr>
        <p:spPr>
          <a:xfrm>
            <a:off x="2947677" y="3067493"/>
            <a:ext cx="6099941" cy="1164769"/>
          </a:xfrm>
          <a:custGeom>
            <a:avLst/>
            <a:gdLst>
              <a:gd name="connsiteX0" fmla="*/ 0 w 6734175"/>
              <a:gd name="connsiteY0" fmla="*/ 1228725 h 1285875"/>
              <a:gd name="connsiteX1" fmla="*/ 1123950 w 6734175"/>
              <a:gd name="connsiteY1" fmla="*/ 28575 h 1285875"/>
              <a:gd name="connsiteX2" fmla="*/ 2266950 w 6734175"/>
              <a:gd name="connsiteY2" fmla="*/ 1285875 h 1285875"/>
              <a:gd name="connsiteX3" fmla="*/ 3352800 w 6734175"/>
              <a:gd name="connsiteY3" fmla="*/ 38100 h 1285875"/>
              <a:gd name="connsiteX4" fmla="*/ 4457700 w 6734175"/>
              <a:gd name="connsiteY4" fmla="*/ 1257300 h 1285875"/>
              <a:gd name="connsiteX5" fmla="*/ 5591175 w 6734175"/>
              <a:gd name="connsiteY5" fmla="*/ 0 h 1285875"/>
              <a:gd name="connsiteX6" fmla="*/ 6734175 w 6734175"/>
              <a:gd name="connsiteY6" fmla="*/ 11811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4175" h="1285875">
                <a:moveTo>
                  <a:pt x="0" y="1228725"/>
                </a:moveTo>
                <a:lnTo>
                  <a:pt x="1123950" y="28575"/>
                </a:lnTo>
                <a:lnTo>
                  <a:pt x="2266950" y="1285875"/>
                </a:lnTo>
                <a:lnTo>
                  <a:pt x="3352800" y="38100"/>
                </a:lnTo>
                <a:lnTo>
                  <a:pt x="4457700" y="1257300"/>
                </a:lnTo>
                <a:lnTo>
                  <a:pt x="5591175" y="0"/>
                </a:lnTo>
                <a:lnTo>
                  <a:pt x="6734175" y="1181100"/>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组合 11">
            <a:extLst>
              <a:ext uri="{FF2B5EF4-FFF2-40B4-BE49-F238E27FC236}">
                <a16:creationId xmlns="" xmlns:a16="http://schemas.microsoft.com/office/drawing/2014/main" id="{2C11136C-A5FD-41CE-A6AE-7F9414E86585}"/>
              </a:ext>
            </a:extLst>
          </p:cNvPr>
          <p:cNvGrpSpPr/>
          <p:nvPr/>
        </p:nvGrpSpPr>
        <p:grpSpPr>
          <a:xfrm>
            <a:off x="3629598" y="2768258"/>
            <a:ext cx="734301" cy="734301"/>
            <a:chOff x="5262046" y="2827621"/>
            <a:chExt cx="810649" cy="810649"/>
          </a:xfrm>
        </p:grpSpPr>
        <p:sp>
          <p:nvSpPr>
            <p:cNvPr id="13" name="椭圆 12">
              <a:extLst>
                <a:ext uri="{FF2B5EF4-FFF2-40B4-BE49-F238E27FC236}">
                  <a16:creationId xmlns="" xmlns:a16="http://schemas.microsoft.com/office/drawing/2014/main" id="{7F8D6FB4-C338-4AB4-A30F-10F0523E4E32}"/>
                </a:ext>
              </a:extLst>
            </p:cNvPr>
            <p:cNvSpPr/>
            <p:nvPr/>
          </p:nvSpPr>
          <p:spPr>
            <a:xfrm>
              <a:off x="5262046" y="2827621"/>
              <a:ext cx="810649" cy="810649"/>
            </a:xfrm>
            <a:prstGeom prst="ellipse">
              <a:avLst/>
            </a:prstGeom>
            <a:solidFill>
              <a:schemeClr val="accent1"/>
            </a:solidFill>
            <a:ln w="12700">
              <a:no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4" name="任意多边形 17">
              <a:extLst>
                <a:ext uri="{FF2B5EF4-FFF2-40B4-BE49-F238E27FC236}">
                  <a16:creationId xmlns="" xmlns:a16="http://schemas.microsoft.com/office/drawing/2014/main" id="{E57BA9A5-B9DB-48AF-AC5B-3E08E982C81E}"/>
                </a:ext>
              </a:extLst>
            </p:cNvPr>
            <p:cNvSpPr>
              <a:spLocks/>
            </p:cNvSpPr>
            <p:nvPr/>
          </p:nvSpPr>
          <p:spPr bwMode="auto">
            <a:xfrm>
              <a:off x="5554136" y="3058686"/>
              <a:ext cx="226467" cy="381038"/>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grpSp>
      <p:grpSp>
        <p:nvGrpSpPr>
          <p:cNvPr id="15" name="组合 14">
            <a:extLst>
              <a:ext uri="{FF2B5EF4-FFF2-40B4-BE49-F238E27FC236}">
                <a16:creationId xmlns="" xmlns:a16="http://schemas.microsoft.com/office/drawing/2014/main" id="{20EEB896-4DAA-4860-8FCC-939601FAE6CA}"/>
              </a:ext>
            </a:extLst>
          </p:cNvPr>
          <p:cNvGrpSpPr/>
          <p:nvPr/>
        </p:nvGrpSpPr>
        <p:grpSpPr>
          <a:xfrm>
            <a:off x="2620999" y="3790664"/>
            <a:ext cx="734301" cy="734301"/>
            <a:chOff x="4148580" y="3956331"/>
            <a:chExt cx="810649" cy="810649"/>
          </a:xfrm>
        </p:grpSpPr>
        <p:sp>
          <p:nvSpPr>
            <p:cNvPr id="16" name="椭圆 15">
              <a:extLst>
                <a:ext uri="{FF2B5EF4-FFF2-40B4-BE49-F238E27FC236}">
                  <a16:creationId xmlns="" xmlns:a16="http://schemas.microsoft.com/office/drawing/2014/main" id="{24A50554-BED0-4D29-B7B0-9E6F3A27D8AC}"/>
                </a:ext>
              </a:extLst>
            </p:cNvPr>
            <p:cNvSpPr/>
            <p:nvPr/>
          </p:nvSpPr>
          <p:spPr>
            <a:xfrm>
              <a:off x="4148580"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7" name="任意多边形 20">
              <a:extLst>
                <a:ext uri="{FF2B5EF4-FFF2-40B4-BE49-F238E27FC236}">
                  <a16:creationId xmlns="" xmlns:a16="http://schemas.microsoft.com/office/drawing/2014/main" id="{C64B183B-8A0F-4108-B618-8DBBE99C150E}"/>
                </a:ext>
              </a:extLst>
            </p:cNvPr>
            <p:cNvSpPr>
              <a:spLocks/>
            </p:cNvSpPr>
            <p:nvPr/>
          </p:nvSpPr>
          <p:spPr bwMode="auto">
            <a:xfrm>
              <a:off x="4378239" y="4255911"/>
              <a:ext cx="317939" cy="28291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lumMod val="65000"/>
              </a:schemeClr>
            </a:solidFill>
            <a:ln w="9525">
              <a:noFill/>
              <a:round/>
              <a:headEnd/>
              <a:tailEnd/>
            </a:ln>
          </p:spPr>
          <p:txBody>
            <a:bodyPr anchor="ctr"/>
            <a:lstStyle/>
            <a:p>
              <a:pPr algn="ctr"/>
              <a:endParaRPr/>
            </a:p>
          </p:txBody>
        </p:sp>
      </p:grpSp>
      <p:grpSp>
        <p:nvGrpSpPr>
          <p:cNvPr id="18" name="组合 17">
            <a:extLst>
              <a:ext uri="{FF2B5EF4-FFF2-40B4-BE49-F238E27FC236}">
                <a16:creationId xmlns="" xmlns:a16="http://schemas.microsoft.com/office/drawing/2014/main" id="{085421DE-42E4-4CED-92F4-577025580507}"/>
              </a:ext>
            </a:extLst>
          </p:cNvPr>
          <p:cNvGrpSpPr/>
          <p:nvPr/>
        </p:nvGrpSpPr>
        <p:grpSpPr>
          <a:xfrm>
            <a:off x="8649670" y="3790664"/>
            <a:ext cx="734301" cy="734301"/>
            <a:chOff x="10804074" y="3956331"/>
            <a:chExt cx="810649" cy="810649"/>
          </a:xfrm>
        </p:grpSpPr>
        <p:sp>
          <p:nvSpPr>
            <p:cNvPr id="19" name="椭圆 18">
              <a:extLst>
                <a:ext uri="{FF2B5EF4-FFF2-40B4-BE49-F238E27FC236}">
                  <a16:creationId xmlns="" xmlns:a16="http://schemas.microsoft.com/office/drawing/2014/main" id="{207833FE-D813-4635-A3AF-0C2B7B01802C}"/>
                </a:ext>
              </a:extLst>
            </p:cNvPr>
            <p:cNvSpPr/>
            <p:nvPr/>
          </p:nvSpPr>
          <p:spPr>
            <a:xfrm>
              <a:off x="10804074" y="3956331"/>
              <a:ext cx="810649" cy="810649"/>
            </a:xfrm>
            <a:prstGeom prst="ellipse">
              <a:avLst/>
            </a:prstGeom>
            <a:solidFill>
              <a:schemeClr val="accent3"/>
            </a:solidFill>
            <a:ln w="12700">
              <a:no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0" name="任意多边形 23">
              <a:extLst>
                <a:ext uri="{FF2B5EF4-FFF2-40B4-BE49-F238E27FC236}">
                  <a16:creationId xmlns="" xmlns:a16="http://schemas.microsoft.com/office/drawing/2014/main" id="{AC6B6DD4-8B0E-42EA-9E39-2C1A5B9D932B}"/>
                </a:ext>
              </a:extLst>
            </p:cNvPr>
            <p:cNvSpPr>
              <a:spLocks/>
            </p:cNvSpPr>
            <p:nvPr/>
          </p:nvSpPr>
          <p:spPr bwMode="auto">
            <a:xfrm>
              <a:off x="11001385" y="4185589"/>
              <a:ext cx="428563" cy="34110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headEnd/>
              <a:tailEnd/>
            </a:ln>
          </p:spPr>
          <p:txBody>
            <a:bodyPr anchor="ctr"/>
            <a:lstStyle/>
            <a:p>
              <a:pPr algn="ctr"/>
              <a:endParaRPr/>
            </a:p>
          </p:txBody>
        </p:sp>
      </p:grpSp>
      <p:grpSp>
        <p:nvGrpSpPr>
          <p:cNvPr id="21" name="组合 20">
            <a:extLst>
              <a:ext uri="{FF2B5EF4-FFF2-40B4-BE49-F238E27FC236}">
                <a16:creationId xmlns="" xmlns:a16="http://schemas.microsoft.com/office/drawing/2014/main" id="{3372625E-AC5D-4467-B5BB-32577FFE20A2}"/>
              </a:ext>
            </a:extLst>
          </p:cNvPr>
          <p:cNvGrpSpPr/>
          <p:nvPr/>
        </p:nvGrpSpPr>
        <p:grpSpPr>
          <a:xfrm>
            <a:off x="5642974" y="2768258"/>
            <a:ext cx="734301" cy="734301"/>
            <a:chOff x="7484761" y="2827621"/>
            <a:chExt cx="810649" cy="810649"/>
          </a:xfrm>
        </p:grpSpPr>
        <p:sp>
          <p:nvSpPr>
            <p:cNvPr id="22" name="椭圆 21">
              <a:extLst>
                <a:ext uri="{FF2B5EF4-FFF2-40B4-BE49-F238E27FC236}">
                  <a16:creationId xmlns="" xmlns:a16="http://schemas.microsoft.com/office/drawing/2014/main" id="{A33FA32C-8352-4697-8243-71D2E328BA0C}"/>
                </a:ext>
              </a:extLst>
            </p:cNvPr>
            <p:cNvSpPr/>
            <p:nvPr/>
          </p:nvSpPr>
          <p:spPr>
            <a:xfrm>
              <a:off x="7484761" y="282762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3" name="任意多边形 26">
              <a:extLst>
                <a:ext uri="{FF2B5EF4-FFF2-40B4-BE49-F238E27FC236}">
                  <a16:creationId xmlns="" xmlns:a16="http://schemas.microsoft.com/office/drawing/2014/main" id="{0F5840A0-47FD-43AD-A45F-E2F2C9A5E88B}"/>
                </a:ext>
              </a:extLst>
            </p:cNvPr>
            <p:cNvSpPr>
              <a:spLocks/>
            </p:cNvSpPr>
            <p:nvPr/>
          </p:nvSpPr>
          <p:spPr bwMode="auto">
            <a:xfrm>
              <a:off x="7724737" y="3157969"/>
              <a:ext cx="330696" cy="24906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lumMod val="65000"/>
              </a:schemeClr>
            </a:solidFill>
            <a:ln w="9525">
              <a:noFill/>
              <a:round/>
              <a:headEnd/>
              <a:tailEnd/>
            </a:ln>
          </p:spPr>
          <p:txBody>
            <a:bodyPr anchor="ctr"/>
            <a:lstStyle/>
            <a:p>
              <a:pPr algn="ctr"/>
              <a:endParaRPr/>
            </a:p>
          </p:txBody>
        </p:sp>
      </p:grpSp>
      <p:grpSp>
        <p:nvGrpSpPr>
          <p:cNvPr id="24" name="组合 23">
            <a:extLst>
              <a:ext uri="{FF2B5EF4-FFF2-40B4-BE49-F238E27FC236}">
                <a16:creationId xmlns="" xmlns:a16="http://schemas.microsoft.com/office/drawing/2014/main" id="{E77A516A-5ED4-4125-8CBD-F8E12F059673}"/>
              </a:ext>
            </a:extLst>
          </p:cNvPr>
          <p:cNvGrpSpPr/>
          <p:nvPr/>
        </p:nvGrpSpPr>
        <p:grpSpPr>
          <a:xfrm>
            <a:off x="4630556" y="3790664"/>
            <a:ext cx="734301" cy="734301"/>
            <a:chOff x="6367078" y="3956331"/>
            <a:chExt cx="810649" cy="810649"/>
          </a:xfrm>
        </p:grpSpPr>
        <p:sp>
          <p:nvSpPr>
            <p:cNvPr id="25" name="椭圆 24">
              <a:extLst>
                <a:ext uri="{FF2B5EF4-FFF2-40B4-BE49-F238E27FC236}">
                  <a16:creationId xmlns="" xmlns:a16="http://schemas.microsoft.com/office/drawing/2014/main" id="{D9ED5701-CFE6-423B-AAD8-FDFD391413AF}"/>
                </a:ext>
              </a:extLst>
            </p:cNvPr>
            <p:cNvSpPr/>
            <p:nvPr/>
          </p:nvSpPr>
          <p:spPr>
            <a:xfrm>
              <a:off x="6367078"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6" name="任意多边形 29">
              <a:extLst>
                <a:ext uri="{FF2B5EF4-FFF2-40B4-BE49-F238E27FC236}">
                  <a16:creationId xmlns="" xmlns:a16="http://schemas.microsoft.com/office/drawing/2014/main" id="{6BC116A0-EF92-4570-97E8-686B01D5633C}"/>
                </a:ext>
              </a:extLst>
            </p:cNvPr>
            <p:cNvSpPr>
              <a:spLocks/>
            </p:cNvSpPr>
            <p:nvPr/>
          </p:nvSpPr>
          <p:spPr bwMode="auto">
            <a:xfrm>
              <a:off x="6579456" y="4185252"/>
              <a:ext cx="376745" cy="379516"/>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lumMod val="65000"/>
              </a:schemeClr>
            </a:solidFill>
            <a:ln w="9525">
              <a:noFill/>
              <a:round/>
              <a:headEnd/>
              <a:tailEnd/>
            </a:ln>
          </p:spPr>
          <p:txBody>
            <a:bodyPr anchor="ctr"/>
            <a:lstStyle/>
            <a:p>
              <a:pPr algn="ctr"/>
              <a:endParaRPr/>
            </a:p>
          </p:txBody>
        </p:sp>
      </p:grpSp>
      <p:grpSp>
        <p:nvGrpSpPr>
          <p:cNvPr id="27" name="组合 26">
            <a:extLst>
              <a:ext uri="{FF2B5EF4-FFF2-40B4-BE49-F238E27FC236}">
                <a16:creationId xmlns="" xmlns:a16="http://schemas.microsoft.com/office/drawing/2014/main" id="{82EC4B4C-B96A-4605-A7E5-4BCE87838C9D}"/>
              </a:ext>
            </a:extLst>
          </p:cNvPr>
          <p:cNvGrpSpPr/>
          <p:nvPr/>
        </p:nvGrpSpPr>
        <p:grpSpPr>
          <a:xfrm>
            <a:off x="6640113" y="3790664"/>
            <a:ext cx="734301" cy="734301"/>
            <a:chOff x="8585576" y="3956331"/>
            <a:chExt cx="810649" cy="810649"/>
          </a:xfrm>
        </p:grpSpPr>
        <p:sp>
          <p:nvSpPr>
            <p:cNvPr id="28" name="椭圆 27">
              <a:extLst>
                <a:ext uri="{FF2B5EF4-FFF2-40B4-BE49-F238E27FC236}">
                  <a16:creationId xmlns="" xmlns:a16="http://schemas.microsoft.com/office/drawing/2014/main" id="{BDF8B8A4-A4AC-4330-9335-1FEE57C6CE73}"/>
                </a:ext>
              </a:extLst>
            </p:cNvPr>
            <p:cNvSpPr/>
            <p:nvPr/>
          </p:nvSpPr>
          <p:spPr>
            <a:xfrm>
              <a:off x="8585576"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29" name="组合 28">
              <a:extLst>
                <a:ext uri="{FF2B5EF4-FFF2-40B4-BE49-F238E27FC236}">
                  <a16:creationId xmlns="" xmlns:a16="http://schemas.microsoft.com/office/drawing/2014/main" id="{A3C2E578-A629-42C1-BA35-16081EE56499}"/>
                </a:ext>
              </a:extLst>
            </p:cNvPr>
            <p:cNvGrpSpPr/>
            <p:nvPr/>
          </p:nvGrpSpPr>
          <p:grpSpPr>
            <a:xfrm>
              <a:off x="8829476" y="4195999"/>
              <a:ext cx="359987" cy="359986"/>
              <a:chOff x="4424363" y="754063"/>
              <a:chExt cx="280987" cy="280987"/>
            </a:xfrm>
            <a:solidFill>
              <a:schemeClr val="bg1">
                <a:lumMod val="65000"/>
              </a:schemeClr>
            </a:solidFill>
          </p:grpSpPr>
          <p:sp>
            <p:nvSpPr>
              <p:cNvPr id="30" name="任意多边形 33">
                <a:extLst>
                  <a:ext uri="{FF2B5EF4-FFF2-40B4-BE49-F238E27FC236}">
                    <a16:creationId xmlns="" xmlns:a16="http://schemas.microsoft.com/office/drawing/2014/main" id="{21B43FD2-7D2E-498E-8446-385CE3F6C0AE}"/>
                  </a:ext>
                </a:extLst>
              </p:cNvPr>
              <p:cNvSpPr>
                <a:spLocks/>
              </p:cNvSpPr>
              <p:nvPr/>
            </p:nvSpPr>
            <p:spPr bwMode="auto">
              <a:xfrm>
                <a:off x="4424363" y="942975"/>
                <a:ext cx="92075" cy="92075"/>
              </a:xfrm>
              <a:custGeom>
                <a:avLst/>
                <a:gdLst/>
                <a:ahLst/>
                <a:cxnLst>
                  <a:cxn ang="0">
                    <a:pos x="8" y="0"/>
                  </a:cxn>
                  <a:cxn ang="0">
                    <a:pos x="3" y="29"/>
                  </a:cxn>
                  <a:cxn ang="0">
                    <a:pos x="0" y="58"/>
                  </a:cxn>
                  <a:cxn ang="0">
                    <a:pos x="29" y="53"/>
                  </a:cxn>
                  <a:cxn ang="0">
                    <a:pos x="58" y="50"/>
                  </a:cxn>
                  <a:cxn ang="0">
                    <a:pos x="32" y="24"/>
                  </a:cxn>
                  <a:cxn ang="0">
                    <a:pos x="8" y="0"/>
                  </a:cxn>
                </a:cxnLst>
                <a:rect l="0" t="0" r="r" b="b"/>
                <a:pathLst>
                  <a:path w="58" h="58">
                    <a:moveTo>
                      <a:pt x="8" y="0"/>
                    </a:moveTo>
                    <a:lnTo>
                      <a:pt x="3" y="29"/>
                    </a:lnTo>
                    <a:lnTo>
                      <a:pt x="0" y="58"/>
                    </a:lnTo>
                    <a:lnTo>
                      <a:pt x="29" y="53"/>
                    </a:lnTo>
                    <a:lnTo>
                      <a:pt x="58" y="50"/>
                    </a:lnTo>
                    <a:lnTo>
                      <a:pt x="32" y="24"/>
                    </a:lnTo>
                    <a:lnTo>
                      <a:pt x="8" y="0"/>
                    </a:lnTo>
                    <a:close/>
                  </a:path>
                </a:pathLst>
              </a:custGeom>
              <a:grpFill/>
              <a:ln w="9525">
                <a:noFill/>
                <a:round/>
                <a:headEnd/>
                <a:tailEnd/>
              </a:ln>
            </p:spPr>
            <p:txBody>
              <a:bodyPr anchor="ctr"/>
              <a:lstStyle/>
              <a:p>
                <a:pPr algn="ctr"/>
                <a:endParaRPr/>
              </a:p>
            </p:txBody>
          </p:sp>
          <p:sp>
            <p:nvSpPr>
              <p:cNvPr id="31" name="任意多边形 34">
                <a:extLst>
                  <a:ext uri="{FF2B5EF4-FFF2-40B4-BE49-F238E27FC236}">
                    <a16:creationId xmlns="" xmlns:a16="http://schemas.microsoft.com/office/drawing/2014/main" id="{BB67BB23-EBA7-42BE-9E7D-40385E5920C0}"/>
                  </a:ext>
                </a:extLst>
              </p:cNvPr>
              <p:cNvSpPr>
                <a:spLocks/>
              </p:cNvSpPr>
              <p:nvPr/>
            </p:nvSpPr>
            <p:spPr bwMode="auto">
              <a:xfrm>
                <a:off x="4449763" y="800100"/>
                <a:ext cx="206375" cy="209550"/>
              </a:xfrm>
              <a:custGeom>
                <a:avLst/>
                <a:gdLst/>
                <a:ahLst/>
                <a:cxnLst>
                  <a:cxn ang="0">
                    <a:pos x="50" y="114"/>
                  </a:cxn>
                  <a:cxn ang="0">
                    <a:pos x="40" y="106"/>
                  </a:cxn>
                  <a:cxn ang="0">
                    <a:pos x="114" y="32"/>
                  </a:cxn>
                  <a:cxn ang="0">
                    <a:pos x="98" y="16"/>
                  </a:cxn>
                  <a:cxn ang="0">
                    <a:pos x="24" y="90"/>
                  </a:cxn>
                  <a:cxn ang="0">
                    <a:pos x="16" y="82"/>
                  </a:cxn>
                  <a:cxn ang="0">
                    <a:pos x="90" y="8"/>
                  </a:cxn>
                  <a:cxn ang="0">
                    <a:pos x="82" y="0"/>
                  </a:cxn>
                  <a:cxn ang="0">
                    <a:pos x="0" y="82"/>
                  </a:cxn>
                  <a:cxn ang="0">
                    <a:pos x="50" y="132"/>
                  </a:cxn>
                  <a:cxn ang="0">
                    <a:pos x="130" y="50"/>
                  </a:cxn>
                  <a:cxn ang="0">
                    <a:pos x="122" y="42"/>
                  </a:cxn>
                  <a:cxn ang="0">
                    <a:pos x="50" y="114"/>
                  </a:cxn>
                </a:cxnLst>
                <a:rect l="0" t="0"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grpFill/>
              <a:ln w="9525">
                <a:noFill/>
                <a:round/>
                <a:headEnd/>
                <a:tailEnd/>
              </a:ln>
            </p:spPr>
            <p:txBody>
              <a:bodyPr anchor="ctr"/>
              <a:lstStyle/>
              <a:p>
                <a:pPr algn="ctr"/>
                <a:endParaRPr/>
              </a:p>
            </p:txBody>
          </p:sp>
          <p:sp>
            <p:nvSpPr>
              <p:cNvPr id="32" name="任意多边形 35">
                <a:extLst>
                  <a:ext uri="{FF2B5EF4-FFF2-40B4-BE49-F238E27FC236}">
                    <a16:creationId xmlns="" xmlns:a16="http://schemas.microsoft.com/office/drawing/2014/main" id="{9DFFEDD1-0ADD-44F2-8AC0-0743FBAD5FB5}"/>
                  </a:ext>
                </a:extLst>
              </p:cNvPr>
              <p:cNvSpPr>
                <a:spLocks/>
              </p:cNvSpPr>
              <p:nvPr/>
            </p:nvSpPr>
            <p:spPr bwMode="auto">
              <a:xfrm>
                <a:off x="4594225" y="754063"/>
                <a:ext cx="111125" cy="112713"/>
              </a:xfrm>
              <a:custGeom>
                <a:avLst/>
                <a:gdLst/>
                <a:ahLst/>
                <a:cxnLst>
                  <a:cxn ang="0">
                    <a:pos x="40" y="24"/>
                  </a:cxn>
                  <a:cxn ang="0">
                    <a:pos x="20" y="3"/>
                  </a:cxn>
                  <a:cxn ang="0">
                    <a:pos x="10" y="3"/>
                  </a:cxn>
                  <a:cxn ang="0">
                    <a:pos x="9" y="4"/>
                  </a:cxn>
                  <a:cxn ang="0">
                    <a:pos x="9" y="4"/>
                  </a:cxn>
                  <a:cxn ang="0">
                    <a:pos x="0" y="13"/>
                  </a:cxn>
                  <a:cxn ang="0">
                    <a:pos x="30" y="44"/>
                  </a:cxn>
                  <a:cxn ang="0">
                    <a:pos x="40" y="34"/>
                  </a:cxn>
                  <a:cxn ang="0">
                    <a:pos x="40" y="34"/>
                  </a:cxn>
                  <a:cxn ang="0">
                    <a:pos x="40" y="33"/>
                  </a:cxn>
                  <a:cxn ang="0">
                    <a:pos x="40" y="24"/>
                  </a:cxn>
                </a:cxnLst>
                <a:rect l="0" t="0"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grpFill/>
              <a:ln w="9525">
                <a:noFill/>
                <a:round/>
                <a:headEnd/>
                <a:tailEnd/>
              </a:ln>
            </p:spPr>
            <p:txBody>
              <a:bodyPr anchor="ctr"/>
              <a:lstStyle/>
              <a:p>
                <a:pPr algn="ctr"/>
                <a:endParaRPr/>
              </a:p>
            </p:txBody>
          </p:sp>
        </p:grpSp>
      </p:grpSp>
      <p:grpSp>
        <p:nvGrpSpPr>
          <p:cNvPr id="33" name="组合 32">
            <a:extLst>
              <a:ext uri="{FF2B5EF4-FFF2-40B4-BE49-F238E27FC236}">
                <a16:creationId xmlns="" xmlns:a16="http://schemas.microsoft.com/office/drawing/2014/main" id="{DD4D450A-0138-4C11-A478-97ECAAD45B6A}"/>
              </a:ext>
            </a:extLst>
          </p:cNvPr>
          <p:cNvGrpSpPr/>
          <p:nvPr/>
        </p:nvGrpSpPr>
        <p:grpSpPr>
          <a:xfrm>
            <a:off x="7656352" y="2768258"/>
            <a:ext cx="734301" cy="734301"/>
            <a:chOff x="9707477" y="2827621"/>
            <a:chExt cx="810649" cy="810649"/>
          </a:xfrm>
        </p:grpSpPr>
        <p:sp>
          <p:nvSpPr>
            <p:cNvPr id="34" name="椭圆 33">
              <a:extLst>
                <a:ext uri="{FF2B5EF4-FFF2-40B4-BE49-F238E27FC236}">
                  <a16:creationId xmlns="" xmlns:a16="http://schemas.microsoft.com/office/drawing/2014/main" id="{C98A9003-26D3-42A4-AD7F-DA3A436A01DB}"/>
                </a:ext>
              </a:extLst>
            </p:cNvPr>
            <p:cNvSpPr/>
            <p:nvPr/>
          </p:nvSpPr>
          <p:spPr>
            <a:xfrm>
              <a:off x="9707477" y="282762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5" name="任意多边形 38">
              <a:extLst>
                <a:ext uri="{FF2B5EF4-FFF2-40B4-BE49-F238E27FC236}">
                  <a16:creationId xmlns="" xmlns:a16="http://schemas.microsoft.com/office/drawing/2014/main" id="{0AB61DBA-CF75-4289-9333-BA9CCC3CF2FE}"/>
                </a:ext>
              </a:extLst>
            </p:cNvPr>
            <p:cNvSpPr>
              <a:spLocks/>
            </p:cNvSpPr>
            <p:nvPr/>
          </p:nvSpPr>
          <p:spPr bwMode="auto">
            <a:xfrm>
              <a:off x="9920713" y="3072657"/>
              <a:ext cx="384175" cy="332788"/>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lumMod val="65000"/>
              </a:schemeClr>
            </a:solidFill>
            <a:ln w="9525">
              <a:noFill/>
              <a:round/>
              <a:headEnd/>
              <a:tailEnd/>
            </a:ln>
          </p:spPr>
          <p:txBody>
            <a:bodyPr anchor="ctr"/>
            <a:lstStyle/>
            <a:p>
              <a:pPr algn="ctr"/>
              <a:endParaRPr/>
            </a:p>
          </p:txBody>
        </p:sp>
      </p:grpSp>
      <p:sp>
        <p:nvSpPr>
          <p:cNvPr id="36" name="矩形 35">
            <a:extLst>
              <a:ext uri="{FF2B5EF4-FFF2-40B4-BE49-F238E27FC236}">
                <a16:creationId xmlns="" xmlns:a16="http://schemas.microsoft.com/office/drawing/2014/main" id="{E4BE036D-563F-4CE0-B0BB-02841FE2AA29}"/>
              </a:ext>
            </a:extLst>
          </p:cNvPr>
          <p:cNvSpPr/>
          <p:nvPr/>
        </p:nvSpPr>
        <p:spPr>
          <a:xfrm>
            <a:off x="3394191" y="2213128"/>
            <a:ext cx="1500345" cy="461668"/>
          </a:xfrm>
          <a:prstGeom prst="rect">
            <a:avLst/>
          </a:prstGeom>
        </p:spPr>
        <p:txBody>
          <a:bodyPr wrap="square" anchor="ctr" anchorCtr="0">
            <a:normAutofit/>
          </a:bodyPr>
          <a:lstStyle/>
          <a:p>
            <a:r>
              <a:rPr lang="zh-CN" altLang="zh-CN" sz="1600" dirty="0"/>
              <a:t>关系运算符</a:t>
            </a:r>
          </a:p>
        </p:txBody>
      </p:sp>
      <p:sp>
        <p:nvSpPr>
          <p:cNvPr id="37" name="矩形 36">
            <a:extLst>
              <a:ext uri="{FF2B5EF4-FFF2-40B4-BE49-F238E27FC236}">
                <a16:creationId xmlns="" xmlns:a16="http://schemas.microsoft.com/office/drawing/2014/main" id="{3EEA0E0F-80EC-45B1-9ED5-D0F513288F1D}"/>
              </a:ext>
            </a:extLst>
          </p:cNvPr>
          <p:cNvSpPr/>
          <p:nvPr/>
        </p:nvSpPr>
        <p:spPr>
          <a:xfrm>
            <a:off x="5470796" y="2219763"/>
            <a:ext cx="1078655" cy="461668"/>
          </a:xfrm>
          <a:prstGeom prst="rect">
            <a:avLst/>
          </a:prstGeom>
        </p:spPr>
        <p:txBody>
          <a:bodyPr wrap="square" anchor="ctr" anchorCtr="0">
            <a:normAutofit/>
          </a:bodyPr>
          <a:lstStyle/>
          <a:p>
            <a:r>
              <a:rPr lang="zh-CN" altLang="zh-CN" sz="1600" dirty="0"/>
              <a:t>位运算符</a:t>
            </a:r>
          </a:p>
        </p:txBody>
      </p:sp>
      <p:sp>
        <p:nvSpPr>
          <p:cNvPr id="38" name="矩形 37">
            <a:extLst>
              <a:ext uri="{FF2B5EF4-FFF2-40B4-BE49-F238E27FC236}">
                <a16:creationId xmlns="" xmlns:a16="http://schemas.microsoft.com/office/drawing/2014/main" id="{A8B9F2EF-1984-4F06-A334-579A77F911AD}"/>
              </a:ext>
            </a:extLst>
          </p:cNvPr>
          <p:cNvSpPr/>
          <p:nvPr/>
        </p:nvSpPr>
        <p:spPr>
          <a:xfrm>
            <a:off x="7434077" y="2202495"/>
            <a:ext cx="1335448" cy="461668"/>
          </a:xfrm>
          <a:prstGeom prst="rect">
            <a:avLst/>
          </a:prstGeom>
        </p:spPr>
        <p:txBody>
          <a:bodyPr wrap="square" anchor="ctr" anchorCtr="0">
            <a:normAutofit/>
          </a:bodyPr>
          <a:lstStyle/>
          <a:p>
            <a:r>
              <a:rPr lang="zh-CN" altLang="zh-CN" sz="1600" dirty="0"/>
              <a:t>条件运算符</a:t>
            </a:r>
          </a:p>
        </p:txBody>
      </p:sp>
      <p:sp>
        <p:nvSpPr>
          <p:cNvPr id="39" name="矩形 38">
            <a:extLst>
              <a:ext uri="{FF2B5EF4-FFF2-40B4-BE49-F238E27FC236}">
                <a16:creationId xmlns="" xmlns:a16="http://schemas.microsoft.com/office/drawing/2014/main" id="{43F99816-51E4-4D20-B58C-BB139B297FF2}"/>
              </a:ext>
            </a:extLst>
          </p:cNvPr>
          <p:cNvSpPr/>
          <p:nvPr/>
        </p:nvSpPr>
        <p:spPr>
          <a:xfrm>
            <a:off x="2350031" y="4622715"/>
            <a:ext cx="1409953" cy="461668"/>
          </a:xfrm>
          <a:prstGeom prst="rect">
            <a:avLst/>
          </a:prstGeom>
        </p:spPr>
        <p:txBody>
          <a:bodyPr wrap="square" anchor="ctr" anchorCtr="0">
            <a:normAutofit/>
          </a:bodyPr>
          <a:lstStyle/>
          <a:p>
            <a:pPr>
              <a:lnSpc>
                <a:spcPct val="120000"/>
              </a:lnSpc>
            </a:pPr>
            <a:r>
              <a:rPr lang="zh-CN" altLang="zh-CN" sz="1600" dirty="0"/>
              <a:t>算术运算符</a:t>
            </a:r>
            <a:endParaRPr lang="zh-CN" altLang="en-US" sz="1600" dirty="0"/>
          </a:p>
        </p:txBody>
      </p:sp>
      <p:sp>
        <p:nvSpPr>
          <p:cNvPr id="40" name="矩形 39">
            <a:extLst>
              <a:ext uri="{FF2B5EF4-FFF2-40B4-BE49-F238E27FC236}">
                <a16:creationId xmlns="" xmlns:a16="http://schemas.microsoft.com/office/drawing/2014/main" id="{2AED6D55-896C-4BFD-8073-0C6C90806A46}"/>
              </a:ext>
            </a:extLst>
          </p:cNvPr>
          <p:cNvSpPr/>
          <p:nvPr/>
        </p:nvSpPr>
        <p:spPr>
          <a:xfrm>
            <a:off x="4458125" y="4622715"/>
            <a:ext cx="1244642" cy="461668"/>
          </a:xfrm>
          <a:prstGeom prst="rect">
            <a:avLst/>
          </a:prstGeom>
        </p:spPr>
        <p:txBody>
          <a:bodyPr wrap="square" anchor="ctr" anchorCtr="0">
            <a:normAutofit/>
          </a:bodyPr>
          <a:lstStyle/>
          <a:p>
            <a:pPr>
              <a:lnSpc>
                <a:spcPct val="120000"/>
              </a:lnSpc>
            </a:pPr>
            <a:r>
              <a:rPr lang="zh-CN" altLang="zh-CN" sz="1600" dirty="0"/>
              <a:t>逻辑运算符</a:t>
            </a:r>
            <a:endParaRPr lang="zh-CN" altLang="en-US" sz="1600" dirty="0"/>
          </a:p>
        </p:txBody>
      </p:sp>
      <p:sp>
        <p:nvSpPr>
          <p:cNvPr id="41" name="矩形 40">
            <a:extLst>
              <a:ext uri="{FF2B5EF4-FFF2-40B4-BE49-F238E27FC236}">
                <a16:creationId xmlns="" xmlns:a16="http://schemas.microsoft.com/office/drawing/2014/main" id="{176C1950-14FF-4853-A531-F98384F8C3CF}"/>
              </a:ext>
            </a:extLst>
          </p:cNvPr>
          <p:cNvSpPr/>
          <p:nvPr/>
        </p:nvSpPr>
        <p:spPr>
          <a:xfrm>
            <a:off x="6456264" y="4622715"/>
            <a:ext cx="1388998" cy="461668"/>
          </a:xfrm>
          <a:prstGeom prst="rect">
            <a:avLst/>
          </a:prstGeom>
        </p:spPr>
        <p:txBody>
          <a:bodyPr wrap="square" anchor="ctr" anchorCtr="0">
            <a:normAutofit/>
          </a:bodyPr>
          <a:lstStyle/>
          <a:p>
            <a:r>
              <a:rPr lang="zh-CN" altLang="zh-CN" sz="1600" dirty="0"/>
              <a:t>赋值运算符</a:t>
            </a:r>
          </a:p>
        </p:txBody>
      </p:sp>
      <p:sp>
        <p:nvSpPr>
          <p:cNvPr id="43" name="矩形 42"/>
          <p:cNvSpPr/>
          <p:nvPr/>
        </p:nvSpPr>
        <p:spPr>
          <a:xfrm>
            <a:off x="8101801" y="4569914"/>
            <a:ext cx="2359032" cy="523220"/>
          </a:xfrm>
          <a:prstGeom prst="rect">
            <a:avLst/>
          </a:prstGeom>
        </p:spPr>
        <p:txBody>
          <a:bodyPr wrap="square">
            <a:spAutoFit/>
          </a:bodyPr>
          <a:lstStyle/>
          <a:p>
            <a:r>
              <a:rPr lang="zh-CN" altLang="zh-CN" sz="1400" dirty="0"/>
              <a:t>其他（如分量运算符‘</a:t>
            </a:r>
            <a:r>
              <a:rPr lang="en-US" altLang="zh-CN" sz="1400" dirty="0"/>
              <a:t>.</a:t>
            </a:r>
            <a:r>
              <a:rPr lang="zh-CN" altLang="zh-CN" sz="1400" dirty="0"/>
              <a:t>’，下标运算符‘</a:t>
            </a:r>
            <a:r>
              <a:rPr lang="en-US" altLang="zh-CN" sz="1400" dirty="0"/>
              <a:t>[ ]</a:t>
            </a:r>
            <a:r>
              <a:rPr lang="zh-CN" altLang="zh-CN" sz="1400" dirty="0"/>
              <a:t>’等）</a:t>
            </a:r>
          </a:p>
        </p:txBody>
      </p:sp>
    </p:spTree>
    <p:extLst>
      <p:ext uri="{BB962C8B-B14F-4D97-AF65-F5344CB8AC3E}">
        <p14:creationId xmlns:p14="http://schemas.microsoft.com/office/powerpoint/2010/main" val="18062722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8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ppt_w</p:attrName>
                                        </p:attrNameLst>
                                      </p:cBhvr>
                                      <p:tavLst>
                                        <p:tav tm="0">
                                          <p:val>
                                            <p:fltVal val="0"/>
                                          </p:val>
                                        </p:tav>
                                        <p:tav tm="100000">
                                          <p:val>
                                            <p:strVal val="#ppt_w"/>
                                          </p:val>
                                        </p:tav>
                                      </p:tavLst>
                                    </p:anim>
                                    <p:anim calcmode="lin" valueType="num">
                                      <p:cBhvr>
                                        <p:cTn id="13" dur="250" fill="hold"/>
                                        <p:tgtEl>
                                          <p:spTgt spid="4"/>
                                        </p:tgtEl>
                                        <p:attrNameLst>
                                          <p:attrName>ppt_h</p:attrName>
                                        </p:attrNameLst>
                                      </p:cBhvr>
                                      <p:tavLst>
                                        <p:tav tm="0">
                                          <p:val>
                                            <p:fltVal val="0"/>
                                          </p:val>
                                        </p:tav>
                                        <p:tav tm="100000">
                                          <p:val>
                                            <p:strVal val="#ppt_h"/>
                                          </p:val>
                                        </p:tav>
                                      </p:tavLst>
                                    </p:anim>
                                    <p:animEffect transition="in" filter="fade">
                                      <p:cBhvr>
                                        <p:cTn id="14" dur="250"/>
                                        <p:tgtEl>
                                          <p:spTgt spid="4"/>
                                        </p:tgtEl>
                                      </p:cBhvr>
                                    </p:animEffect>
                                  </p:childTnLst>
                                </p:cTn>
                              </p:par>
                            </p:childTnLst>
                          </p:cTn>
                        </p:par>
                        <p:par>
                          <p:cTn id="15" fill="hold">
                            <p:stCondLst>
                              <p:cond delay="1050"/>
                            </p:stCondLst>
                            <p:childTnLst>
                              <p:par>
                                <p:cTn id="16" presetID="53" presetClass="entr" presetSubtype="1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fill="hold"/>
                                        <p:tgtEl>
                                          <p:spTgt spid="12"/>
                                        </p:tgtEl>
                                        <p:attrNameLst>
                                          <p:attrName>ppt_w</p:attrName>
                                        </p:attrNameLst>
                                      </p:cBhvr>
                                      <p:tavLst>
                                        <p:tav tm="0">
                                          <p:val>
                                            <p:fltVal val="0"/>
                                          </p:val>
                                        </p:tav>
                                        <p:tav tm="100000">
                                          <p:val>
                                            <p:strVal val="#ppt_w"/>
                                          </p:val>
                                        </p:tav>
                                      </p:tavLst>
                                    </p:anim>
                                    <p:anim calcmode="lin" valueType="num">
                                      <p:cBhvr>
                                        <p:cTn id="19" dur="250" fill="hold"/>
                                        <p:tgtEl>
                                          <p:spTgt spid="12"/>
                                        </p:tgtEl>
                                        <p:attrNameLst>
                                          <p:attrName>ppt_h</p:attrName>
                                        </p:attrNameLst>
                                      </p:cBhvr>
                                      <p:tavLst>
                                        <p:tav tm="0">
                                          <p:val>
                                            <p:fltVal val="0"/>
                                          </p:val>
                                        </p:tav>
                                        <p:tav tm="100000">
                                          <p:val>
                                            <p:strVal val="#ppt_h"/>
                                          </p:val>
                                        </p:tav>
                                      </p:tavLst>
                                    </p:anim>
                                    <p:animEffect transition="in" filter="fade">
                                      <p:cBhvr>
                                        <p:cTn id="20" dur="250"/>
                                        <p:tgtEl>
                                          <p:spTgt spid="12"/>
                                        </p:tgtEl>
                                      </p:cBhvr>
                                    </p:animEffect>
                                  </p:childTnLst>
                                </p:cTn>
                              </p:par>
                            </p:childTnLst>
                          </p:cTn>
                        </p:par>
                        <p:par>
                          <p:cTn id="21" fill="hold">
                            <p:stCondLst>
                              <p:cond delay="1300"/>
                            </p:stCondLst>
                            <p:childTnLst>
                              <p:par>
                                <p:cTn id="22" presetID="53"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250" fill="hold"/>
                                        <p:tgtEl>
                                          <p:spTgt spid="15"/>
                                        </p:tgtEl>
                                        <p:attrNameLst>
                                          <p:attrName>ppt_w</p:attrName>
                                        </p:attrNameLst>
                                      </p:cBhvr>
                                      <p:tavLst>
                                        <p:tav tm="0">
                                          <p:val>
                                            <p:fltVal val="0"/>
                                          </p:val>
                                        </p:tav>
                                        <p:tav tm="100000">
                                          <p:val>
                                            <p:strVal val="#ppt_w"/>
                                          </p:val>
                                        </p:tav>
                                      </p:tavLst>
                                    </p:anim>
                                    <p:anim calcmode="lin" valueType="num">
                                      <p:cBhvr>
                                        <p:cTn id="25" dur="250" fill="hold"/>
                                        <p:tgtEl>
                                          <p:spTgt spid="15"/>
                                        </p:tgtEl>
                                        <p:attrNameLst>
                                          <p:attrName>ppt_h</p:attrName>
                                        </p:attrNameLst>
                                      </p:cBhvr>
                                      <p:tavLst>
                                        <p:tav tm="0">
                                          <p:val>
                                            <p:fltVal val="0"/>
                                          </p:val>
                                        </p:tav>
                                        <p:tav tm="100000">
                                          <p:val>
                                            <p:strVal val="#ppt_h"/>
                                          </p:val>
                                        </p:tav>
                                      </p:tavLst>
                                    </p:anim>
                                    <p:animEffect transition="in" filter="fade">
                                      <p:cBhvr>
                                        <p:cTn id="26" dur="250"/>
                                        <p:tgtEl>
                                          <p:spTgt spid="15"/>
                                        </p:tgtEl>
                                      </p:cBhvr>
                                    </p:animEffect>
                                  </p:childTnLst>
                                </p:cTn>
                              </p:par>
                            </p:childTnLst>
                          </p:cTn>
                        </p:par>
                        <p:par>
                          <p:cTn id="27" fill="hold">
                            <p:stCondLst>
                              <p:cond delay="155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250" fill="hold"/>
                                        <p:tgtEl>
                                          <p:spTgt spid="18"/>
                                        </p:tgtEl>
                                        <p:attrNameLst>
                                          <p:attrName>ppt_w</p:attrName>
                                        </p:attrNameLst>
                                      </p:cBhvr>
                                      <p:tavLst>
                                        <p:tav tm="0">
                                          <p:val>
                                            <p:fltVal val="0"/>
                                          </p:val>
                                        </p:tav>
                                        <p:tav tm="100000">
                                          <p:val>
                                            <p:strVal val="#ppt_w"/>
                                          </p:val>
                                        </p:tav>
                                      </p:tavLst>
                                    </p:anim>
                                    <p:anim calcmode="lin" valueType="num">
                                      <p:cBhvr>
                                        <p:cTn id="31" dur="250" fill="hold"/>
                                        <p:tgtEl>
                                          <p:spTgt spid="18"/>
                                        </p:tgtEl>
                                        <p:attrNameLst>
                                          <p:attrName>ppt_h</p:attrName>
                                        </p:attrNameLst>
                                      </p:cBhvr>
                                      <p:tavLst>
                                        <p:tav tm="0">
                                          <p:val>
                                            <p:fltVal val="0"/>
                                          </p:val>
                                        </p:tav>
                                        <p:tav tm="100000">
                                          <p:val>
                                            <p:strVal val="#ppt_h"/>
                                          </p:val>
                                        </p:tav>
                                      </p:tavLst>
                                    </p:anim>
                                    <p:animEffect transition="in" filter="fade">
                                      <p:cBhvr>
                                        <p:cTn id="32" dur="250"/>
                                        <p:tgtEl>
                                          <p:spTgt spid="18"/>
                                        </p:tgtEl>
                                      </p:cBhvr>
                                    </p:animEffect>
                                  </p:childTnLst>
                                </p:cTn>
                              </p:par>
                            </p:childTnLst>
                          </p:cTn>
                        </p:par>
                        <p:par>
                          <p:cTn id="33" fill="hold">
                            <p:stCondLst>
                              <p:cond delay="1800"/>
                            </p:stCondLst>
                            <p:childTnLst>
                              <p:par>
                                <p:cTn id="34" presetID="53" presetClass="entr" presetSubtype="1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250" fill="hold"/>
                                        <p:tgtEl>
                                          <p:spTgt spid="21"/>
                                        </p:tgtEl>
                                        <p:attrNameLst>
                                          <p:attrName>ppt_w</p:attrName>
                                        </p:attrNameLst>
                                      </p:cBhvr>
                                      <p:tavLst>
                                        <p:tav tm="0">
                                          <p:val>
                                            <p:fltVal val="0"/>
                                          </p:val>
                                        </p:tav>
                                        <p:tav tm="100000">
                                          <p:val>
                                            <p:strVal val="#ppt_w"/>
                                          </p:val>
                                        </p:tav>
                                      </p:tavLst>
                                    </p:anim>
                                    <p:anim calcmode="lin" valueType="num">
                                      <p:cBhvr>
                                        <p:cTn id="37" dur="250" fill="hold"/>
                                        <p:tgtEl>
                                          <p:spTgt spid="21"/>
                                        </p:tgtEl>
                                        <p:attrNameLst>
                                          <p:attrName>ppt_h</p:attrName>
                                        </p:attrNameLst>
                                      </p:cBhvr>
                                      <p:tavLst>
                                        <p:tav tm="0">
                                          <p:val>
                                            <p:fltVal val="0"/>
                                          </p:val>
                                        </p:tav>
                                        <p:tav tm="100000">
                                          <p:val>
                                            <p:strVal val="#ppt_h"/>
                                          </p:val>
                                        </p:tav>
                                      </p:tavLst>
                                    </p:anim>
                                    <p:animEffect transition="in" filter="fade">
                                      <p:cBhvr>
                                        <p:cTn id="38" dur="250"/>
                                        <p:tgtEl>
                                          <p:spTgt spid="21"/>
                                        </p:tgtEl>
                                      </p:cBhvr>
                                    </p:animEffect>
                                  </p:childTnLst>
                                </p:cTn>
                              </p:par>
                            </p:childTnLst>
                          </p:cTn>
                        </p:par>
                        <p:par>
                          <p:cTn id="39" fill="hold">
                            <p:stCondLst>
                              <p:cond delay="2050"/>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250" fill="hold"/>
                                        <p:tgtEl>
                                          <p:spTgt spid="24"/>
                                        </p:tgtEl>
                                        <p:attrNameLst>
                                          <p:attrName>ppt_w</p:attrName>
                                        </p:attrNameLst>
                                      </p:cBhvr>
                                      <p:tavLst>
                                        <p:tav tm="0">
                                          <p:val>
                                            <p:fltVal val="0"/>
                                          </p:val>
                                        </p:tav>
                                        <p:tav tm="100000">
                                          <p:val>
                                            <p:strVal val="#ppt_w"/>
                                          </p:val>
                                        </p:tav>
                                      </p:tavLst>
                                    </p:anim>
                                    <p:anim calcmode="lin" valueType="num">
                                      <p:cBhvr>
                                        <p:cTn id="43" dur="250" fill="hold"/>
                                        <p:tgtEl>
                                          <p:spTgt spid="24"/>
                                        </p:tgtEl>
                                        <p:attrNameLst>
                                          <p:attrName>ppt_h</p:attrName>
                                        </p:attrNameLst>
                                      </p:cBhvr>
                                      <p:tavLst>
                                        <p:tav tm="0">
                                          <p:val>
                                            <p:fltVal val="0"/>
                                          </p:val>
                                        </p:tav>
                                        <p:tav tm="100000">
                                          <p:val>
                                            <p:strVal val="#ppt_h"/>
                                          </p:val>
                                        </p:tav>
                                      </p:tavLst>
                                    </p:anim>
                                    <p:animEffect transition="in" filter="fade">
                                      <p:cBhvr>
                                        <p:cTn id="44" dur="250"/>
                                        <p:tgtEl>
                                          <p:spTgt spid="24"/>
                                        </p:tgtEl>
                                      </p:cBhvr>
                                    </p:animEffect>
                                  </p:childTnLst>
                                </p:cTn>
                              </p:par>
                            </p:childTnLst>
                          </p:cTn>
                        </p:par>
                        <p:par>
                          <p:cTn id="45" fill="hold">
                            <p:stCondLst>
                              <p:cond delay="2300"/>
                            </p:stCondLst>
                            <p:childTnLst>
                              <p:par>
                                <p:cTn id="46" presetID="53" presetClass="entr" presetSubtype="16"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250" fill="hold"/>
                                        <p:tgtEl>
                                          <p:spTgt spid="27"/>
                                        </p:tgtEl>
                                        <p:attrNameLst>
                                          <p:attrName>ppt_w</p:attrName>
                                        </p:attrNameLst>
                                      </p:cBhvr>
                                      <p:tavLst>
                                        <p:tav tm="0">
                                          <p:val>
                                            <p:fltVal val="0"/>
                                          </p:val>
                                        </p:tav>
                                        <p:tav tm="100000">
                                          <p:val>
                                            <p:strVal val="#ppt_w"/>
                                          </p:val>
                                        </p:tav>
                                      </p:tavLst>
                                    </p:anim>
                                    <p:anim calcmode="lin" valueType="num">
                                      <p:cBhvr>
                                        <p:cTn id="49" dur="250" fill="hold"/>
                                        <p:tgtEl>
                                          <p:spTgt spid="27"/>
                                        </p:tgtEl>
                                        <p:attrNameLst>
                                          <p:attrName>ppt_h</p:attrName>
                                        </p:attrNameLst>
                                      </p:cBhvr>
                                      <p:tavLst>
                                        <p:tav tm="0">
                                          <p:val>
                                            <p:fltVal val="0"/>
                                          </p:val>
                                        </p:tav>
                                        <p:tav tm="100000">
                                          <p:val>
                                            <p:strVal val="#ppt_h"/>
                                          </p:val>
                                        </p:tav>
                                      </p:tavLst>
                                    </p:anim>
                                    <p:animEffect transition="in" filter="fade">
                                      <p:cBhvr>
                                        <p:cTn id="50" dur="250"/>
                                        <p:tgtEl>
                                          <p:spTgt spid="27"/>
                                        </p:tgtEl>
                                      </p:cBhvr>
                                    </p:animEffect>
                                  </p:childTnLst>
                                </p:cTn>
                              </p:par>
                            </p:childTnLst>
                          </p:cTn>
                        </p:par>
                        <p:par>
                          <p:cTn id="51" fill="hold">
                            <p:stCondLst>
                              <p:cond delay="2550"/>
                            </p:stCondLst>
                            <p:childTnLst>
                              <p:par>
                                <p:cTn id="52" presetID="53" presetClass="entr" presetSubtype="16"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250" fill="hold"/>
                                        <p:tgtEl>
                                          <p:spTgt spid="33"/>
                                        </p:tgtEl>
                                        <p:attrNameLst>
                                          <p:attrName>ppt_w</p:attrName>
                                        </p:attrNameLst>
                                      </p:cBhvr>
                                      <p:tavLst>
                                        <p:tav tm="0">
                                          <p:val>
                                            <p:fltVal val="0"/>
                                          </p:val>
                                        </p:tav>
                                        <p:tav tm="100000">
                                          <p:val>
                                            <p:strVal val="#ppt_w"/>
                                          </p:val>
                                        </p:tav>
                                      </p:tavLst>
                                    </p:anim>
                                    <p:anim calcmode="lin" valueType="num">
                                      <p:cBhvr>
                                        <p:cTn id="55" dur="250" fill="hold"/>
                                        <p:tgtEl>
                                          <p:spTgt spid="33"/>
                                        </p:tgtEl>
                                        <p:attrNameLst>
                                          <p:attrName>ppt_h</p:attrName>
                                        </p:attrNameLst>
                                      </p:cBhvr>
                                      <p:tavLst>
                                        <p:tav tm="0">
                                          <p:val>
                                            <p:fltVal val="0"/>
                                          </p:val>
                                        </p:tav>
                                        <p:tav tm="100000">
                                          <p:val>
                                            <p:strVal val="#ppt_h"/>
                                          </p:val>
                                        </p:tav>
                                      </p:tavLst>
                                    </p:anim>
                                    <p:animEffect transition="in" filter="fade">
                                      <p:cBhvr>
                                        <p:cTn id="56" dur="250"/>
                                        <p:tgtEl>
                                          <p:spTgt spid="33"/>
                                        </p:tgtEl>
                                      </p:cBhvr>
                                    </p:animEffect>
                                  </p:childTnLst>
                                </p:cTn>
                              </p:par>
                            </p:childTnLst>
                          </p:cTn>
                        </p:par>
                        <p:par>
                          <p:cTn id="57" fill="hold">
                            <p:stCondLst>
                              <p:cond delay="2800"/>
                            </p:stCondLst>
                            <p:childTnLst>
                              <p:par>
                                <p:cTn id="58" presetID="53" presetClass="entr" presetSubtype="16"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250" fill="hold"/>
                                        <p:tgtEl>
                                          <p:spTgt spid="36"/>
                                        </p:tgtEl>
                                        <p:attrNameLst>
                                          <p:attrName>ppt_w</p:attrName>
                                        </p:attrNameLst>
                                      </p:cBhvr>
                                      <p:tavLst>
                                        <p:tav tm="0">
                                          <p:val>
                                            <p:fltVal val="0"/>
                                          </p:val>
                                        </p:tav>
                                        <p:tav tm="100000">
                                          <p:val>
                                            <p:strVal val="#ppt_w"/>
                                          </p:val>
                                        </p:tav>
                                      </p:tavLst>
                                    </p:anim>
                                    <p:anim calcmode="lin" valueType="num">
                                      <p:cBhvr>
                                        <p:cTn id="61" dur="250" fill="hold"/>
                                        <p:tgtEl>
                                          <p:spTgt spid="36"/>
                                        </p:tgtEl>
                                        <p:attrNameLst>
                                          <p:attrName>ppt_h</p:attrName>
                                        </p:attrNameLst>
                                      </p:cBhvr>
                                      <p:tavLst>
                                        <p:tav tm="0">
                                          <p:val>
                                            <p:fltVal val="0"/>
                                          </p:val>
                                        </p:tav>
                                        <p:tav tm="100000">
                                          <p:val>
                                            <p:strVal val="#ppt_h"/>
                                          </p:val>
                                        </p:tav>
                                      </p:tavLst>
                                    </p:anim>
                                    <p:animEffect transition="in" filter="fade">
                                      <p:cBhvr>
                                        <p:cTn id="62" dur="250"/>
                                        <p:tgtEl>
                                          <p:spTgt spid="36"/>
                                        </p:tgtEl>
                                      </p:cBhvr>
                                    </p:animEffect>
                                  </p:childTnLst>
                                </p:cTn>
                              </p:par>
                            </p:childTnLst>
                          </p:cTn>
                        </p:par>
                        <p:par>
                          <p:cTn id="63" fill="hold">
                            <p:stCondLst>
                              <p:cond delay="3050"/>
                            </p:stCondLst>
                            <p:childTnLst>
                              <p:par>
                                <p:cTn id="64" presetID="53"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250" fill="hold"/>
                                        <p:tgtEl>
                                          <p:spTgt spid="37"/>
                                        </p:tgtEl>
                                        <p:attrNameLst>
                                          <p:attrName>ppt_w</p:attrName>
                                        </p:attrNameLst>
                                      </p:cBhvr>
                                      <p:tavLst>
                                        <p:tav tm="0">
                                          <p:val>
                                            <p:fltVal val="0"/>
                                          </p:val>
                                        </p:tav>
                                        <p:tav tm="100000">
                                          <p:val>
                                            <p:strVal val="#ppt_w"/>
                                          </p:val>
                                        </p:tav>
                                      </p:tavLst>
                                    </p:anim>
                                    <p:anim calcmode="lin" valueType="num">
                                      <p:cBhvr>
                                        <p:cTn id="67" dur="250" fill="hold"/>
                                        <p:tgtEl>
                                          <p:spTgt spid="37"/>
                                        </p:tgtEl>
                                        <p:attrNameLst>
                                          <p:attrName>ppt_h</p:attrName>
                                        </p:attrNameLst>
                                      </p:cBhvr>
                                      <p:tavLst>
                                        <p:tav tm="0">
                                          <p:val>
                                            <p:fltVal val="0"/>
                                          </p:val>
                                        </p:tav>
                                        <p:tav tm="100000">
                                          <p:val>
                                            <p:strVal val="#ppt_h"/>
                                          </p:val>
                                        </p:tav>
                                      </p:tavLst>
                                    </p:anim>
                                    <p:animEffect transition="in" filter="fade">
                                      <p:cBhvr>
                                        <p:cTn id="68" dur="250"/>
                                        <p:tgtEl>
                                          <p:spTgt spid="37"/>
                                        </p:tgtEl>
                                      </p:cBhvr>
                                    </p:animEffect>
                                  </p:childTnLst>
                                </p:cTn>
                              </p:par>
                            </p:childTnLst>
                          </p:cTn>
                        </p:par>
                        <p:par>
                          <p:cTn id="69" fill="hold">
                            <p:stCondLst>
                              <p:cond delay="3300"/>
                            </p:stCondLst>
                            <p:childTnLst>
                              <p:par>
                                <p:cTn id="70" presetID="53" presetClass="entr" presetSubtype="16"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250" fill="hold"/>
                                        <p:tgtEl>
                                          <p:spTgt spid="38"/>
                                        </p:tgtEl>
                                        <p:attrNameLst>
                                          <p:attrName>ppt_w</p:attrName>
                                        </p:attrNameLst>
                                      </p:cBhvr>
                                      <p:tavLst>
                                        <p:tav tm="0">
                                          <p:val>
                                            <p:fltVal val="0"/>
                                          </p:val>
                                        </p:tav>
                                        <p:tav tm="100000">
                                          <p:val>
                                            <p:strVal val="#ppt_w"/>
                                          </p:val>
                                        </p:tav>
                                      </p:tavLst>
                                    </p:anim>
                                    <p:anim calcmode="lin" valueType="num">
                                      <p:cBhvr>
                                        <p:cTn id="73" dur="250" fill="hold"/>
                                        <p:tgtEl>
                                          <p:spTgt spid="38"/>
                                        </p:tgtEl>
                                        <p:attrNameLst>
                                          <p:attrName>ppt_h</p:attrName>
                                        </p:attrNameLst>
                                      </p:cBhvr>
                                      <p:tavLst>
                                        <p:tav tm="0">
                                          <p:val>
                                            <p:fltVal val="0"/>
                                          </p:val>
                                        </p:tav>
                                        <p:tav tm="100000">
                                          <p:val>
                                            <p:strVal val="#ppt_h"/>
                                          </p:val>
                                        </p:tav>
                                      </p:tavLst>
                                    </p:anim>
                                    <p:animEffect transition="in" filter="fade">
                                      <p:cBhvr>
                                        <p:cTn id="74" dur="250"/>
                                        <p:tgtEl>
                                          <p:spTgt spid="38"/>
                                        </p:tgtEl>
                                      </p:cBhvr>
                                    </p:animEffect>
                                  </p:childTnLst>
                                </p:cTn>
                              </p:par>
                            </p:childTnLst>
                          </p:cTn>
                        </p:par>
                        <p:par>
                          <p:cTn id="75" fill="hold">
                            <p:stCondLst>
                              <p:cond delay="3550"/>
                            </p:stCondLst>
                            <p:childTnLst>
                              <p:par>
                                <p:cTn id="76" presetID="53" presetClass="entr" presetSubtype="16"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p:cTn id="78" dur="250" fill="hold"/>
                                        <p:tgtEl>
                                          <p:spTgt spid="39"/>
                                        </p:tgtEl>
                                        <p:attrNameLst>
                                          <p:attrName>ppt_w</p:attrName>
                                        </p:attrNameLst>
                                      </p:cBhvr>
                                      <p:tavLst>
                                        <p:tav tm="0">
                                          <p:val>
                                            <p:fltVal val="0"/>
                                          </p:val>
                                        </p:tav>
                                        <p:tav tm="100000">
                                          <p:val>
                                            <p:strVal val="#ppt_w"/>
                                          </p:val>
                                        </p:tav>
                                      </p:tavLst>
                                    </p:anim>
                                    <p:anim calcmode="lin" valueType="num">
                                      <p:cBhvr>
                                        <p:cTn id="79" dur="250" fill="hold"/>
                                        <p:tgtEl>
                                          <p:spTgt spid="39"/>
                                        </p:tgtEl>
                                        <p:attrNameLst>
                                          <p:attrName>ppt_h</p:attrName>
                                        </p:attrNameLst>
                                      </p:cBhvr>
                                      <p:tavLst>
                                        <p:tav tm="0">
                                          <p:val>
                                            <p:fltVal val="0"/>
                                          </p:val>
                                        </p:tav>
                                        <p:tav tm="100000">
                                          <p:val>
                                            <p:strVal val="#ppt_h"/>
                                          </p:val>
                                        </p:tav>
                                      </p:tavLst>
                                    </p:anim>
                                    <p:animEffect transition="in" filter="fade">
                                      <p:cBhvr>
                                        <p:cTn id="80" dur="250"/>
                                        <p:tgtEl>
                                          <p:spTgt spid="39"/>
                                        </p:tgtEl>
                                      </p:cBhvr>
                                    </p:animEffect>
                                  </p:childTnLst>
                                </p:cTn>
                              </p:par>
                            </p:childTnLst>
                          </p:cTn>
                        </p:par>
                        <p:par>
                          <p:cTn id="81" fill="hold">
                            <p:stCondLst>
                              <p:cond delay="3800"/>
                            </p:stCondLst>
                            <p:childTnLst>
                              <p:par>
                                <p:cTn id="82" presetID="53" presetClass="entr" presetSubtype="16"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250" fill="hold"/>
                                        <p:tgtEl>
                                          <p:spTgt spid="40"/>
                                        </p:tgtEl>
                                        <p:attrNameLst>
                                          <p:attrName>ppt_w</p:attrName>
                                        </p:attrNameLst>
                                      </p:cBhvr>
                                      <p:tavLst>
                                        <p:tav tm="0">
                                          <p:val>
                                            <p:fltVal val="0"/>
                                          </p:val>
                                        </p:tav>
                                        <p:tav tm="100000">
                                          <p:val>
                                            <p:strVal val="#ppt_w"/>
                                          </p:val>
                                        </p:tav>
                                      </p:tavLst>
                                    </p:anim>
                                    <p:anim calcmode="lin" valueType="num">
                                      <p:cBhvr>
                                        <p:cTn id="85" dur="250" fill="hold"/>
                                        <p:tgtEl>
                                          <p:spTgt spid="40"/>
                                        </p:tgtEl>
                                        <p:attrNameLst>
                                          <p:attrName>ppt_h</p:attrName>
                                        </p:attrNameLst>
                                      </p:cBhvr>
                                      <p:tavLst>
                                        <p:tav tm="0">
                                          <p:val>
                                            <p:fltVal val="0"/>
                                          </p:val>
                                        </p:tav>
                                        <p:tav tm="100000">
                                          <p:val>
                                            <p:strVal val="#ppt_h"/>
                                          </p:val>
                                        </p:tav>
                                      </p:tavLst>
                                    </p:anim>
                                    <p:animEffect transition="in" filter="fade">
                                      <p:cBhvr>
                                        <p:cTn id="86" dur="250"/>
                                        <p:tgtEl>
                                          <p:spTgt spid="40"/>
                                        </p:tgtEl>
                                      </p:cBhvr>
                                    </p:animEffect>
                                  </p:childTnLst>
                                </p:cTn>
                              </p:par>
                            </p:childTnLst>
                          </p:cTn>
                        </p:par>
                        <p:par>
                          <p:cTn id="87" fill="hold">
                            <p:stCondLst>
                              <p:cond delay="4050"/>
                            </p:stCondLst>
                            <p:childTnLst>
                              <p:par>
                                <p:cTn id="88" presetID="53" presetClass="entr" presetSubtype="16"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250" fill="hold"/>
                                        <p:tgtEl>
                                          <p:spTgt spid="41"/>
                                        </p:tgtEl>
                                        <p:attrNameLst>
                                          <p:attrName>ppt_w</p:attrName>
                                        </p:attrNameLst>
                                      </p:cBhvr>
                                      <p:tavLst>
                                        <p:tav tm="0">
                                          <p:val>
                                            <p:fltVal val="0"/>
                                          </p:val>
                                        </p:tav>
                                        <p:tav tm="100000">
                                          <p:val>
                                            <p:strVal val="#ppt_w"/>
                                          </p:val>
                                        </p:tav>
                                      </p:tavLst>
                                    </p:anim>
                                    <p:anim calcmode="lin" valueType="num">
                                      <p:cBhvr>
                                        <p:cTn id="91" dur="250" fill="hold"/>
                                        <p:tgtEl>
                                          <p:spTgt spid="41"/>
                                        </p:tgtEl>
                                        <p:attrNameLst>
                                          <p:attrName>ppt_h</p:attrName>
                                        </p:attrNameLst>
                                      </p:cBhvr>
                                      <p:tavLst>
                                        <p:tav tm="0">
                                          <p:val>
                                            <p:fltVal val="0"/>
                                          </p:val>
                                        </p:tav>
                                        <p:tav tm="100000">
                                          <p:val>
                                            <p:strVal val="#ppt_h"/>
                                          </p:val>
                                        </p:tav>
                                      </p:tavLst>
                                    </p:anim>
                                    <p:animEffect transition="in" filter="fade">
                                      <p:cBhvr>
                                        <p:cTn id="92"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6" grpId="0"/>
      <p:bldP spid="37" grpId="0"/>
      <p:bldP spid="38" grpId="0"/>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算术运算符</a:t>
            </a:r>
          </a:p>
        </p:txBody>
      </p:sp>
    </p:spTree>
    <p:extLst>
      <p:ext uri="{BB962C8B-B14F-4D97-AF65-F5344CB8AC3E}">
        <p14:creationId xmlns:p14="http://schemas.microsoft.com/office/powerpoint/2010/main" val="281753427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矩形 2"/>
          <p:cNvSpPr/>
          <p:nvPr/>
        </p:nvSpPr>
        <p:spPr>
          <a:xfrm>
            <a:off x="1240465" y="1181342"/>
            <a:ext cx="9668540" cy="369332"/>
          </a:xfrm>
          <a:prstGeom prst="rect">
            <a:avLst/>
          </a:prstGeom>
        </p:spPr>
        <p:txBody>
          <a:bodyPr wrap="square">
            <a:spAutoFit/>
          </a:bodyPr>
          <a:lstStyle/>
          <a:p>
            <a:r>
              <a:rPr lang="zh-CN" altLang="zh-CN" dirty="0"/>
              <a:t>算术运算符如表</a:t>
            </a:r>
            <a:r>
              <a:rPr lang="en-US" altLang="zh-CN" dirty="0"/>
              <a:t>2.3</a:t>
            </a:r>
            <a:r>
              <a:rPr lang="zh-CN" altLang="zh-CN" dirty="0"/>
              <a:t>所示，表中假设</a:t>
            </a:r>
            <a:r>
              <a:rPr lang="en-US" altLang="zh-CN" dirty="0"/>
              <a:t>x</a:t>
            </a:r>
            <a:r>
              <a:rPr lang="zh-CN" altLang="zh-CN" dirty="0"/>
              <a:t>，</a:t>
            </a:r>
            <a:r>
              <a:rPr lang="en-US" altLang="zh-CN" dirty="0"/>
              <a:t>y</a:t>
            </a:r>
            <a:r>
              <a:rPr lang="zh-CN" altLang="zh-CN" dirty="0"/>
              <a:t>是某一数值类型的变量，可以是整型也可以是浮点型。</a:t>
            </a:r>
          </a:p>
        </p:txBody>
      </p:sp>
      <p:graphicFrame>
        <p:nvGraphicFramePr>
          <p:cNvPr id="4" name="表格 3"/>
          <p:cNvGraphicFramePr>
            <a:graphicFrameLocks noGrp="1"/>
          </p:cNvGraphicFramePr>
          <p:nvPr>
            <p:extLst>
              <p:ext uri="{D42A27DB-BD31-4B8C-83A1-F6EECF244321}">
                <p14:modId xmlns:p14="http://schemas.microsoft.com/office/powerpoint/2010/main" val="495593919"/>
              </p:ext>
            </p:extLst>
          </p:nvPr>
        </p:nvGraphicFramePr>
        <p:xfrm>
          <a:off x="1747283" y="1779709"/>
          <a:ext cx="8654903" cy="1920420"/>
        </p:xfrm>
        <a:graphic>
          <a:graphicData uri="http://schemas.openxmlformats.org/drawingml/2006/table">
            <a:tbl>
              <a:tblPr firstRow="1" firstCol="1" lastRow="1" lastCol="1" bandRow="1" bandCol="1"/>
              <a:tblGrid>
                <a:gridCol w="1028717"/>
                <a:gridCol w="1134473"/>
                <a:gridCol w="1991205"/>
                <a:gridCol w="1106700"/>
                <a:gridCol w="1165453"/>
                <a:gridCol w="2228355"/>
              </a:tblGrid>
              <a:tr h="384084">
                <a:tc>
                  <a:txBody>
                    <a:bodyPr/>
                    <a:lstStyle/>
                    <a:p>
                      <a:pPr indent="269875" algn="ctr">
                        <a:spcAft>
                          <a:spcPts val="0"/>
                        </a:spcAft>
                      </a:pPr>
                      <a:r>
                        <a:rPr lang="zh-CN" sz="1400" kern="1050" dirty="0">
                          <a:effectLst/>
                          <a:latin typeface="Times New Roman"/>
                          <a:ea typeface="宋体"/>
                        </a:rPr>
                        <a:t>运算符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示</a:t>
                      </a:r>
                      <a:r>
                        <a:rPr lang="en-US" sz="1400" kern="1050">
                          <a:effectLst/>
                          <a:latin typeface="Times New Roman"/>
                          <a:ea typeface="宋体"/>
                        </a:rPr>
                        <a:t>    </a:t>
                      </a:r>
                      <a:r>
                        <a:rPr lang="zh-CN" sz="1400" kern="1050">
                          <a:effectLst/>
                          <a:latin typeface="Times New Roman"/>
                          <a:ea typeface="宋体"/>
                        </a:rPr>
                        <a:t>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运算符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示</a:t>
                      </a:r>
                      <a:r>
                        <a:rPr lang="en-US" sz="1400" kern="1050">
                          <a:effectLst/>
                          <a:latin typeface="Times New Roman"/>
                          <a:ea typeface="宋体"/>
                        </a:rPr>
                        <a:t>    </a:t>
                      </a:r>
                      <a:r>
                        <a:rPr lang="zh-CN" sz="1400" kern="1050">
                          <a:effectLst/>
                          <a:latin typeface="Times New Roman"/>
                          <a:ea typeface="宋体"/>
                        </a:rPr>
                        <a:t>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x+3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取模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11%3 ; 11.0 % 3;</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084">
                <a:tc>
                  <a:txBody>
                    <a:bodyPr/>
                    <a:lstStyle/>
                    <a:p>
                      <a:pPr indent="269875" algn="ctr">
                        <a:spcAft>
                          <a:spcPts val="0"/>
                        </a:spcAft>
                      </a:pP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y</a:t>
                      </a:r>
                      <a:r>
                        <a:rPr lang="en-US" sz="1400" kern="1050">
                          <a:effectLst/>
                          <a:latin typeface="Times New Roman"/>
                          <a:ea typeface="宋体"/>
                          <a:sym typeface="Symbol"/>
                        </a:rPr>
                        <a:t></a:t>
                      </a:r>
                      <a:r>
                        <a:rPr lang="en-US" sz="1400" kern="1050">
                          <a:effectLst/>
                          <a:latin typeface="Times New Roman"/>
                          <a:ea typeface="宋体"/>
                        </a:rPr>
                        <a:t>1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递增</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3*4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递减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x ;  x</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5/2; 5.0/2.0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 </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0381729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6635" y="3384400"/>
            <a:ext cx="2000422" cy="482919"/>
          </a:xfrm>
          <a:prstGeom prst="rect">
            <a:avLst/>
          </a:prstGeom>
        </p:spPr>
        <p:txBody>
          <a:bodyPr wrap="square" lIns="144000" tIns="0" rIns="144000" bIns="0">
            <a:noAutofit/>
          </a:bodyPr>
          <a:lstStyle/>
          <a:p>
            <a:pPr algn="ctr">
              <a:lnSpc>
                <a:spcPct val="120000"/>
              </a:lnSpc>
            </a:pPr>
            <a:r>
              <a:rPr lang="zh-CN" altLang="zh-CN" sz="2800" b="1" dirty="0" smtClean="0"/>
              <a:t>值</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en-US" altLang="zh-CN" sz="2800" b="1" dirty="0" smtClean="0"/>
          </a:p>
        </p:txBody>
      </p:sp>
    </p:spTree>
    <p:extLst>
      <p:ext uri="{BB962C8B-B14F-4D97-AF65-F5344CB8AC3E}">
        <p14:creationId xmlns:p14="http://schemas.microsoft.com/office/powerpoint/2010/main" val="299870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TextBox 2"/>
          <p:cNvSpPr txBox="1"/>
          <p:nvPr/>
        </p:nvSpPr>
        <p:spPr>
          <a:xfrm>
            <a:off x="1063256" y="1095153"/>
            <a:ext cx="10026502" cy="1200329"/>
          </a:xfrm>
          <a:prstGeom prst="rect">
            <a:avLst/>
          </a:prstGeom>
          <a:noFill/>
        </p:spPr>
        <p:txBody>
          <a:bodyPr wrap="square" rtlCol="0">
            <a:spAutoFit/>
          </a:bodyPr>
          <a:lstStyle/>
          <a:p>
            <a:pPr indent="446088"/>
            <a:r>
              <a:rPr lang="zh-CN" altLang="zh-CN" b="1" dirty="0">
                <a:solidFill>
                  <a:srgbClr val="C00000"/>
                </a:solidFill>
              </a:rPr>
              <a:t>其中：</a:t>
            </a:r>
          </a:p>
          <a:p>
            <a:pPr indent="446088"/>
            <a:r>
              <a:rPr lang="zh-CN" altLang="zh-CN" dirty="0"/>
              <a:t>（</a:t>
            </a:r>
            <a:r>
              <a:rPr lang="en-US" altLang="zh-CN" dirty="0"/>
              <a:t>1</a:t>
            </a:r>
            <a:r>
              <a:rPr lang="zh-CN" altLang="zh-CN" dirty="0"/>
              <a:t>）“</a:t>
            </a:r>
            <a:r>
              <a:rPr lang="en-US" altLang="zh-CN" dirty="0"/>
              <a:t>+</a:t>
            </a:r>
            <a:r>
              <a:rPr lang="en-US" altLang="zh-CN" dirty="0">
                <a:sym typeface="Symbol"/>
              </a:rPr>
              <a:t></a:t>
            </a:r>
            <a:r>
              <a:rPr lang="en-US" altLang="zh-CN" dirty="0"/>
              <a:t>*/ </a:t>
            </a:r>
            <a:r>
              <a:rPr lang="zh-CN" altLang="zh-CN" dirty="0"/>
              <a:t>”运算与一般代数意义上及其他语言的相同，需要注意的是，当“</a:t>
            </a:r>
            <a:r>
              <a:rPr lang="en-US" altLang="zh-CN" dirty="0"/>
              <a:t>/</a:t>
            </a:r>
            <a:r>
              <a:rPr lang="zh-CN" altLang="zh-CN" dirty="0"/>
              <a:t>”作用的两个操作数都是整型时，其计算结果也是整型。</a:t>
            </a:r>
          </a:p>
          <a:p>
            <a:pPr indent="446088"/>
            <a:r>
              <a:rPr lang="zh-CN" altLang="zh-CN" dirty="0"/>
              <a:t>例如</a:t>
            </a:r>
            <a:r>
              <a:rPr lang="zh-CN" altLang="zh-CN" dirty="0" smtClean="0"/>
              <a:t>：</a:t>
            </a:r>
            <a:endParaRPr lang="zh-CN" altLang="zh-CN" dirty="0"/>
          </a:p>
        </p:txBody>
      </p:sp>
      <p:sp>
        <p:nvSpPr>
          <p:cNvPr id="4" name="圆角矩形 3"/>
          <p:cNvSpPr/>
          <p:nvPr/>
        </p:nvSpPr>
        <p:spPr>
          <a:xfrm>
            <a:off x="1633869" y="2294631"/>
            <a:ext cx="9158178" cy="1021556"/>
          </a:xfrm>
          <a:prstGeom prst="roundRect">
            <a:avLst/>
          </a:prstGeom>
          <a:solidFill>
            <a:srgbClr val="EDD0D0"/>
          </a:solidFill>
        </p:spPr>
        <p:txBody>
          <a:bodyPr wrap="square">
            <a:spAutoFit/>
          </a:bodyPr>
          <a:lstStyle/>
          <a:p>
            <a:r>
              <a:rPr lang="en-US" altLang="zh-CN" dirty="0"/>
              <a:t>4/2      		// </a:t>
            </a:r>
            <a:r>
              <a:rPr lang="zh-CN" altLang="zh-CN" dirty="0"/>
              <a:t>结果等于</a:t>
            </a:r>
            <a:r>
              <a:rPr lang="en-US" altLang="zh-CN" dirty="0"/>
              <a:t>2 </a:t>
            </a:r>
            <a:endParaRPr lang="zh-CN" altLang="zh-CN" dirty="0"/>
          </a:p>
          <a:p>
            <a:r>
              <a:rPr lang="en-US" altLang="zh-CN" dirty="0"/>
              <a:t>5/2      		// </a:t>
            </a:r>
            <a:r>
              <a:rPr lang="zh-CN" altLang="zh-CN" dirty="0"/>
              <a:t>结果等于</a:t>
            </a:r>
            <a:r>
              <a:rPr lang="en-US" altLang="zh-CN" dirty="0"/>
              <a:t>2</a:t>
            </a:r>
            <a:endParaRPr lang="zh-CN" altLang="zh-CN" dirty="0"/>
          </a:p>
          <a:p>
            <a:r>
              <a:rPr lang="en-US" altLang="zh-CN" dirty="0"/>
              <a:t>5/2.0    		// </a:t>
            </a:r>
            <a:r>
              <a:rPr lang="zh-CN" altLang="zh-CN" dirty="0"/>
              <a:t>结果等于</a:t>
            </a:r>
            <a:r>
              <a:rPr lang="en-US" altLang="zh-CN" dirty="0"/>
              <a:t>2.5</a:t>
            </a:r>
            <a:endParaRPr lang="zh-CN" altLang="zh-CN" dirty="0"/>
          </a:p>
        </p:txBody>
      </p:sp>
      <p:sp>
        <p:nvSpPr>
          <p:cNvPr id="5" name="矩形 4"/>
          <p:cNvSpPr/>
          <p:nvPr/>
        </p:nvSpPr>
        <p:spPr>
          <a:xfrm>
            <a:off x="1063256" y="3428150"/>
            <a:ext cx="10026502" cy="646331"/>
          </a:xfrm>
          <a:prstGeom prst="rect">
            <a:avLst/>
          </a:prstGeom>
        </p:spPr>
        <p:txBody>
          <a:bodyPr wrap="square">
            <a:spAutoFit/>
          </a:bodyPr>
          <a:lstStyle/>
          <a:p>
            <a:pPr indent="542925"/>
            <a:r>
              <a:rPr lang="zh-CN" altLang="zh-CN" dirty="0"/>
              <a:t>（</a:t>
            </a:r>
            <a:r>
              <a:rPr lang="en-US" altLang="zh-CN" dirty="0"/>
              <a:t>2</a:t>
            </a:r>
            <a:r>
              <a:rPr lang="zh-CN" altLang="zh-CN" dirty="0"/>
              <a:t>）“</a:t>
            </a:r>
            <a:r>
              <a:rPr lang="en-US" altLang="zh-CN" dirty="0"/>
              <a:t>%</a:t>
            </a:r>
            <a:r>
              <a:rPr lang="zh-CN" altLang="zh-CN" dirty="0"/>
              <a:t>”取模运算，即获得整数除法运算的余数，也称取余。</a:t>
            </a:r>
          </a:p>
          <a:p>
            <a:pPr indent="542925"/>
            <a:r>
              <a:rPr lang="zh-CN" altLang="zh-CN" dirty="0"/>
              <a:t>例如：</a:t>
            </a:r>
          </a:p>
        </p:txBody>
      </p:sp>
      <p:sp>
        <p:nvSpPr>
          <p:cNvPr id="6" name="TextBox 5"/>
          <p:cNvSpPr txBox="1"/>
          <p:nvPr/>
        </p:nvSpPr>
        <p:spPr>
          <a:xfrm>
            <a:off x="1633869" y="4221126"/>
            <a:ext cx="9158178" cy="1328023"/>
          </a:xfrm>
          <a:prstGeom prst="roundRect">
            <a:avLst/>
          </a:prstGeom>
          <a:solidFill>
            <a:srgbClr val="EDD0D0"/>
          </a:solidFill>
        </p:spPr>
        <p:txBody>
          <a:bodyPr wrap="square" rtlCol="0">
            <a:spAutoFit/>
          </a:bodyPr>
          <a:lstStyle/>
          <a:p>
            <a:r>
              <a:rPr lang="en-US" altLang="zh-CN" dirty="0"/>
              <a:t>11%3 		// </a:t>
            </a:r>
            <a:r>
              <a:rPr lang="zh-CN" altLang="zh-CN" dirty="0"/>
              <a:t>结果等于</a:t>
            </a:r>
            <a:r>
              <a:rPr lang="en-US" altLang="zh-CN" dirty="0"/>
              <a:t>2</a:t>
            </a:r>
            <a:endParaRPr lang="zh-CN" altLang="zh-CN" dirty="0"/>
          </a:p>
          <a:p>
            <a:r>
              <a:rPr lang="en-US" altLang="zh-CN" dirty="0"/>
              <a:t>12%3  		// </a:t>
            </a:r>
            <a:r>
              <a:rPr lang="zh-CN" altLang="zh-CN" dirty="0"/>
              <a:t>结果等于</a:t>
            </a:r>
            <a:r>
              <a:rPr lang="en-US" altLang="zh-CN" dirty="0"/>
              <a:t>0</a:t>
            </a:r>
            <a:endParaRPr lang="zh-CN" altLang="zh-CN" dirty="0"/>
          </a:p>
          <a:p>
            <a:r>
              <a:rPr lang="en-US" altLang="zh-CN" dirty="0"/>
              <a:t>11.0%3   	</a:t>
            </a:r>
            <a:r>
              <a:rPr lang="en-US" altLang="zh-CN" dirty="0" smtClean="0"/>
              <a:t>// </a:t>
            </a:r>
            <a:r>
              <a:rPr lang="zh-CN" altLang="zh-CN" dirty="0"/>
              <a:t>结果等于</a:t>
            </a:r>
            <a:r>
              <a:rPr lang="en-US" altLang="zh-CN" dirty="0"/>
              <a:t>2</a:t>
            </a:r>
            <a:r>
              <a:rPr lang="zh-CN" altLang="zh-CN" dirty="0"/>
              <a:t>，这与</a:t>
            </a:r>
            <a:r>
              <a:rPr lang="en-US" altLang="zh-CN" dirty="0"/>
              <a:t>C/C++</a:t>
            </a:r>
            <a:r>
              <a:rPr lang="zh-CN" altLang="zh-CN" dirty="0"/>
              <a:t>不同，在</a:t>
            </a:r>
            <a:r>
              <a:rPr lang="en-US" altLang="zh-CN" dirty="0"/>
              <a:t>C#</a:t>
            </a:r>
            <a:r>
              <a:rPr lang="zh-CN" altLang="zh-CN" dirty="0"/>
              <a:t>中，“</a:t>
            </a:r>
            <a:r>
              <a:rPr lang="en-US" altLang="zh-CN" dirty="0"/>
              <a:t>%</a:t>
            </a:r>
            <a:r>
              <a:rPr lang="zh-CN" altLang="zh-CN" dirty="0"/>
              <a:t>”也可作用于浮点类型的</a:t>
            </a:r>
            <a:r>
              <a:rPr lang="zh-CN" altLang="zh-CN" dirty="0" smtClean="0"/>
              <a:t>操作数</a:t>
            </a:r>
            <a:endParaRPr lang="zh-CN" altLang="zh-CN" dirty="0"/>
          </a:p>
        </p:txBody>
      </p:sp>
    </p:spTree>
    <p:extLst>
      <p:ext uri="{BB962C8B-B14F-4D97-AF65-F5344CB8AC3E}">
        <p14:creationId xmlns:p14="http://schemas.microsoft.com/office/powerpoint/2010/main" val="226495848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TextBox 2"/>
          <p:cNvSpPr txBox="1"/>
          <p:nvPr/>
        </p:nvSpPr>
        <p:spPr>
          <a:xfrm>
            <a:off x="1020726" y="1137684"/>
            <a:ext cx="10047767" cy="923330"/>
          </a:xfrm>
          <a:prstGeom prst="rect">
            <a:avLst/>
          </a:prstGeom>
          <a:noFill/>
        </p:spPr>
        <p:txBody>
          <a:bodyPr wrap="square" rtlCol="0">
            <a:spAutoFit/>
          </a:bodyPr>
          <a:lstStyle/>
          <a:p>
            <a:pPr indent="446088"/>
            <a:r>
              <a:rPr lang="zh-CN" altLang="zh-CN" dirty="0"/>
              <a:t>（</a:t>
            </a:r>
            <a:r>
              <a:rPr lang="en-US" altLang="zh-CN" dirty="0"/>
              <a:t>3</a:t>
            </a:r>
            <a:r>
              <a:rPr lang="zh-CN" altLang="zh-CN" dirty="0"/>
              <a:t>）“</a:t>
            </a:r>
            <a:r>
              <a:rPr lang="en-US" altLang="zh-CN" dirty="0"/>
              <a:t>++</a:t>
            </a:r>
            <a:r>
              <a:rPr lang="zh-CN" altLang="zh-CN" dirty="0"/>
              <a:t>”和“</a:t>
            </a:r>
            <a:r>
              <a:rPr lang="en-US" altLang="zh-CN" dirty="0">
                <a:sym typeface="Symbol"/>
              </a:rPr>
              <a:t></a:t>
            </a:r>
            <a:r>
              <a:rPr lang="zh-CN" altLang="zh-CN" dirty="0"/>
              <a:t>”是一元运算符，作用的操作数必须是变量，而不能是常量或表达式。它们既可出现在操作数之前（前缀运算），也可出现于操作数之后（后缀运算）。</a:t>
            </a:r>
          </a:p>
          <a:p>
            <a:pPr indent="446088"/>
            <a:r>
              <a:rPr lang="zh-CN" altLang="zh-CN" dirty="0"/>
              <a:t>前缀和后缀有共同之处，也有很大区别，下面举例说明</a:t>
            </a:r>
            <a:r>
              <a:rPr lang="zh-CN" altLang="zh-CN" dirty="0" smtClean="0"/>
              <a:t>：</a:t>
            </a:r>
            <a:endParaRPr lang="zh-CN" altLang="zh-CN" dirty="0"/>
          </a:p>
        </p:txBody>
      </p:sp>
      <p:sp>
        <p:nvSpPr>
          <p:cNvPr id="4" name="圆角矩形 3"/>
          <p:cNvSpPr/>
          <p:nvPr/>
        </p:nvSpPr>
        <p:spPr>
          <a:xfrm>
            <a:off x="1516912" y="2180803"/>
            <a:ext cx="9307032" cy="715089"/>
          </a:xfrm>
          <a:prstGeom prst="roundRect">
            <a:avLst/>
          </a:prstGeom>
          <a:solidFill>
            <a:srgbClr val="EDD0D0"/>
          </a:solidFill>
        </p:spPr>
        <p:txBody>
          <a:bodyPr wrap="square">
            <a:spAutoFit/>
          </a:bodyPr>
          <a:lstStyle/>
          <a:p>
            <a:r>
              <a:rPr lang="en-US" altLang="zh-CN" dirty="0"/>
              <a:t>++x  </a:t>
            </a:r>
            <a:r>
              <a:rPr lang="zh-CN" altLang="zh-CN" dirty="0"/>
              <a:t>先将</a:t>
            </a:r>
            <a:r>
              <a:rPr lang="en-US" altLang="zh-CN" dirty="0"/>
              <a:t>x</a:t>
            </a:r>
            <a:r>
              <a:rPr lang="zh-CN" altLang="zh-CN" dirty="0"/>
              <a:t>加</a:t>
            </a:r>
            <a:r>
              <a:rPr lang="en-US" altLang="zh-CN" dirty="0"/>
              <a:t>1</a:t>
            </a:r>
            <a:r>
              <a:rPr lang="zh-CN" altLang="zh-CN" dirty="0"/>
              <a:t>个单位，然后再将计算结果作为表达式的值</a:t>
            </a:r>
          </a:p>
          <a:p>
            <a:r>
              <a:rPr lang="en-US" altLang="zh-CN" dirty="0"/>
              <a:t>x++  </a:t>
            </a:r>
            <a:r>
              <a:rPr lang="zh-CN" altLang="zh-CN" dirty="0"/>
              <a:t>先将</a:t>
            </a:r>
            <a:r>
              <a:rPr lang="en-US" altLang="zh-CN" dirty="0"/>
              <a:t>x</a:t>
            </a:r>
            <a:r>
              <a:rPr lang="zh-CN" altLang="zh-CN" dirty="0"/>
              <a:t>的值作为表达式的值，然后再将</a:t>
            </a:r>
            <a:r>
              <a:rPr lang="en-US" altLang="zh-CN" dirty="0"/>
              <a:t>x</a:t>
            </a:r>
            <a:r>
              <a:rPr lang="zh-CN" altLang="zh-CN" dirty="0"/>
              <a:t>加</a:t>
            </a:r>
            <a:r>
              <a:rPr lang="en-US" altLang="zh-CN" dirty="0"/>
              <a:t>1</a:t>
            </a:r>
            <a:r>
              <a:rPr lang="zh-CN" altLang="zh-CN" dirty="0"/>
              <a:t>个单位</a:t>
            </a:r>
          </a:p>
        </p:txBody>
      </p:sp>
      <p:sp>
        <p:nvSpPr>
          <p:cNvPr id="5" name="矩形 4"/>
          <p:cNvSpPr/>
          <p:nvPr/>
        </p:nvSpPr>
        <p:spPr>
          <a:xfrm>
            <a:off x="1020726" y="2988324"/>
            <a:ext cx="10047767" cy="923330"/>
          </a:xfrm>
          <a:prstGeom prst="rect">
            <a:avLst/>
          </a:prstGeom>
        </p:spPr>
        <p:txBody>
          <a:bodyPr wrap="square">
            <a:spAutoFit/>
          </a:bodyPr>
          <a:lstStyle/>
          <a:p>
            <a:pPr indent="446088"/>
            <a:r>
              <a:rPr lang="zh-CN" altLang="zh-CN" dirty="0"/>
              <a:t>不管是前缀还是后缀，它们操作的结果对操作数而言，都是一样的（加了</a:t>
            </a:r>
            <a:r>
              <a:rPr lang="en-US" altLang="zh-CN" dirty="0"/>
              <a:t>1</a:t>
            </a:r>
            <a:r>
              <a:rPr lang="zh-CN" altLang="zh-CN" dirty="0"/>
              <a:t>个单位），但它们出现在表达式运算中是有区别的。</a:t>
            </a:r>
          </a:p>
          <a:p>
            <a:pPr indent="446088"/>
            <a:r>
              <a:rPr lang="zh-CN" altLang="zh-CN" dirty="0"/>
              <a:t>例如：</a:t>
            </a:r>
          </a:p>
        </p:txBody>
      </p:sp>
      <p:sp>
        <p:nvSpPr>
          <p:cNvPr id="6" name="圆角矩形 5"/>
          <p:cNvSpPr/>
          <p:nvPr/>
        </p:nvSpPr>
        <p:spPr>
          <a:xfrm>
            <a:off x="1516912" y="3911654"/>
            <a:ext cx="9307032" cy="1021556"/>
          </a:xfrm>
          <a:prstGeom prst="roundRect">
            <a:avLst/>
          </a:prstGeom>
          <a:solidFill>
            <a:srgbClr val="EDD0D0"/>
          </a:solidFill>
        </p:spPr>
        <p:txBody>
          <a:bodyPr wrap="square">
            <a:spAutoFit/>
          </a:bodyPr>
          <a:lstStyle/>
          <a:p>
            <a:r>
              <a:rPr lang="en-US" altLang="zh-CN" dirty="0" err="1"/>
              <a:t>int</a:t>
            </a:r>
            <a:r>
              <a:rPr lang="en-US" altLang="zh-CN" dirty="0"/>
              <a:t>  x , y ;</a:t>
            </a:r>
            <a:endParaRPr lang="zh-CN" altLang="zh-CN" dirty="0"/>
          </a:p>
          <a:p>
            <a:r>
              <a:rPr lang="en-US" altLang="zh-CN" dirty="0"/>
              <a:t>x=5 ;  y=++x ;    //  x</a:t>
            </a:r>
            <a:r>
              <a:rPr lang="zh-CN" altLang="zh-CN" dirty="0"/>
              <a:t>和</a:t>
            </a:r>
            <a:r>
              <a:rPr lang="en-US" altLang="zh-CN" dirty="0"/>
              <a:t>y</a:t>
            </a:r>
            <a:r>
              <a:rPr lang="zh-CN" altLang="zh-CN" dirty="0"/>
              <a:t>的值都等于</a:t>
            </a:r>
            <a:r>
              <a:rPr lang="en-US" altLang="zh-CN" dirty="0"/>
              <a:t>6</a:t>
            </a:r>
            <a:endParaRPr lang="zh-CN" altLang="zh-CN" dirty="0"/>
          </a:p>
          <a:p>
            <a:r>
              <a:rPr lang="en-US" altLang="zh-CN" dirty="0"/>
              <a:t>x=5 ;  y=x++ ;    //  x</a:t>
            </a:r>
            <a:r>
              <a:rPr lang="zh-CN" altLang="zh-CN" dirty="0"/>
              <a:t>的值是</a:t>
            </a:r>
            <a:r>
              <a:rPr lang="en-US" altLang="zh-CN" dirty="0"/>
              <a:t>6</a:t>
            </a:r>
            <a:r>
              <a:rPr lang="zh-CN" altLang="zh-CN" dirty="0"/>
              <a:t>，</a:t>
            </a:r>
            <a:r>
              <a:rPr lang="en-US" altLang="zh-CN" dirty="0"/>
              <a:t>y</a:t>
            </a:r>
            <a:r>
              <a:rPr lang="zh-CN" altLang="zh-CN" dirty="0"/>
              <a:t>的值是</a:t>
            </a:r>
            <a:r>
              <a:rPr lang="en-US" altLang="zh-CN" dirty="0"/>
              <a:t>5</a:t>
            </a:r>
            <a:endParaRPr lang="zh-CN" altLang="zh-CN" dirty="0"/>
          </a:p>
        </p:txBody>
      </p:sp>
    </p:spTree>
    <p:extLst>
      <p:ext uri="{BB962C8B-B14F-4D97-AF65-F5344CB8AC3E}">
        <p14:creationId xmlns:p14="http://schemas.microsoft.com/office/powerpoint/2010/main" val="132267407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关系运算符</a:t>
            </a:r>
          </a:p>
        </p:txBody>
      </p:sp>
    </p:spTree>
    <p:extLst>
      <p:ext uri="{BB962C8B-B14F-4D97-AF65-F5344CB8AC3E}">
        <p14:creationId xmlns:p14="http://schemas.microsoft.com/office/powerpoint/2010/main" val="332304656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关系运算符</a:t>
            </a:r>
            <a:endParaRPr lang="zh-CN" altLang="en-US" sz="2800" b="1" dirty="0"/>
          </a:p>
        </p:txBody>
      </p:sp>
      <p:sp>
        <p:nvSpPr>
          <p:cNvPr id="4" name="矩形 3"/>
          <p:cNvSpPr/>
          <p:nvPr/>
        </p:nvSpPr>
        <p:spPr>
          <a:xfrm>
            <a:off x="1240466" y="1255494"/>
            <a:ext cx="9700436" cy="646331"/>
          </a:xfrm>
          <a:prstGeom prst="rect">
            <a:avLst/>
          </a:prstGeom>
        </p:spPr>
        <p:txBody>
          <a:bodyPr wrap="square">
            <a:spAutoFit/>
          </a:bodyPr>
          <a:lstStyle/>
          <a:p>
            <a:pPr indent="446088"/>
            <a:r>
              <a:rPr lang="zh-CN" altLang="zh-CN" dirty="0"/>
              <a:t>关系运算符用来比较两个操作数的值，如表</a:t>
            </a:r>
            <a:r>
              <a:rPr lang="en-US" altLang="zh-CN" baseline="-25000" dirty="0"/>
              <a:t> </a:t>
            </a:r>
            <a:r>
              <a:rPr lang="en-US" altLang="zh-CN" dirty="0"/>
              <a:t>2.4</a:t>
            </a:r>
            <a:r>
              <a:rPr lang="en-US" altLang="zh-CN" baseline="-25000" dirty="0"/>
              <a:t> </a:t>
            </a:r>
            <a:r>
              <a:rPr lang="zh-CN" altLang="zh-CN" dirty="0"/>
              <a:t>所示，假设</a:t>
            </a:r>
            <a:r>
              <a:rPr lang="en-US" altLang="zh-CN" baseline="-25000" dirty="0"/>
              <a:t> </a:t>
            </a:r>
            <a:r>
              <a:rPr lang="en-US" altLang="zh-CN" dirty="0"/>
              <a:t>x</a:t>
            </a:r>
            <a:r>
              <a:rPr lang="zh-CN" altLang="zh-CN" dirty="0"/>
              <a:t>，</a:t>
            </a:r>
            <a:r>
              <a:rPr lang="en-US" altLang="zh-CN" dirty="0"/>
              <a:t>y</a:t>
            </a:r>
            <a:r>
              <a:rPr lang="en-US" altLang="zh-CN" baseline="-25000" dirty="0"/>
              <a:t> </a:t>
            </a:r>
            <a:r>
              <a:rPr lang="zh-CN" altLang="zh-CN" dirty="0"/>
              <a:t>是某相应类型的操作数，运算结果为布尔型（</a:t>
            </a:r>
            <a:r>
              <a:rPr lang="en-US" altLang="zh-CN" dirty="0"/>
              <a:t>true</a:t>
            </a:r>
            <a:r>
              <a:rPr lang="zh-CN" altLang="zh-CN" dirty="0"/>
              <a:t>或</a:t>
            </a:r>
            <a:r>
              <a:rPr lang="en-US" altLang="zh-CN" dirty="0"/>
              <a:t>false</a:t>
            </a:r>
            <a:r>
              <a:rPr lang="zh-CN" altLang="zh-CN" dirty="0"/>
              <a:t>）。</a:t>
            </a:r>
          </a:p>
        </p:txBody>
      </p:sp>
      <p:graphicFrame>
        <p:nvGraphicFramePr>
          <p:cNvPr id="5" name="表格 4"/>
          <p:cNvGraphicFramePr>
            <a:graphicFrameLocks noGrp="1"/>
          </p:cNvGraphicFramePr>
          <p:nvPr>
            <p:extLst>
              <p:ext uri="{D42A27DB-BD31-4B8C-83A1-F6EECF244321}">
                <p14:modId xmlns:p14="http://schemas.microsoft.com/office/powerpoint/2010/main" val="3666533028"/>
              </p:ext>
            </p:extLst>
          </p:nvPr>
        </p:nvGraphicFramePr>
        <p:xfrm>
          <a:off x="2182236" y="2030402"/>
          <a:ext cx="7816895" cy="2616026"/>
        </p:xfrm>
        <a:graphic>
          <a:graphicData uri="http://schemas.openxmlformats.org/drawingml/2006/table">
            <a:tbl>
              <a:tblPr firstRow="1" firstCol="1" lastRow="1" lastCol="1" bandRow="1" bandCol="1"/>
              <a:tblGrid>
                <a:gridCol w="1524837"/>
                <a:gridCol w="1585644"/>
                <a:gridCol w="4706414"/>
              </a:tblGrid>
              <a:tr h="373718">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操</a:t>
                      </a:r>
                      <a:r>
                        <a:rPr lang="en-US" sz="1400" kern="1050">
                          <a:effectLst/>
                          <a:latin typeface="Times New Roman"/>
                          <a:ea typeface="宋体"/>
                        </a:rPr>
                        <a:t>    </a:t>
                      </a:r>
                      <a:r>
                        <a:rPr lang="zh-CN" sz="1400" kern="1050">
                          <a:effectLst/>
                          <a:latin typeface="Times New Roman"/>
                          <a:ea typeface="宋体"/>
                        </a:rPr>
                        <a:t>作</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结</a:t>
                      </a:r>
                      <a:r>
                        <a:rPr lang="en-US" sz="1400" kern="1050">
                          <a:effectLst/>
                          <a:latin typeface="Times New Roman"/>
                          <a:ea typeface="宋体"/>
                        </a:rPr>
                        <a:t>    </a:t>
                      </a:r>
                      <a:r>
                        <a:rPr lang="zh-CN" sz="1400" kern="1050">
                          <a:effectLst/>
                          <a:latin typeface="Times New Roman"/>
                          <a:ea typeface="宋体"/>
                        </a:rPr>
                        <a:t>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73718">
                <a:tc>
                  <a:txBody>
                    <a:bodyPr/>
                    <a:lstStyle/>
                    <a:p>
                      <a:pPr indent="269875" algn="ctr">
                        <a:spcAft>
                          <a:spcPts val="0"/>
                        </a:spcAft>
                      </a:pPr>
                      <a:r>
                        <a:rPr lang="en-US" sz="1400" kern="1050">
                          <a:effectLst/>
                          <a:latin typeface="Times New Roman"/>
                          <a:ea typeface="宋体"/>
                        </a:rPr>
                        <a:t>&gt;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x&gt;y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大于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718">
                <a:tc>
                  <a:txBody>
                    <a:bodyPr/>
                    <a:lstStyle/>
                    <a:p>
                      <a:pPr indent="269875" algn="ctr">
                        <a:spcAft>
                          <a:spcPts val="0"/>
                        </a:spcAft>
                      </a:pPr>
                      <a:r>
                        <a:rPr lang="en-US" sz="1400" kern="1050">
                          <a:effectLst/>
                          <a:latin typeface="Times New Roman"/>
                          <a:ea typeface="宋体"/>
                        </a:rPr>
                        <a:t>&gt;=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x&gt;=y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大于等于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718">
                <a:tc>
                  <a:txBody>
                    <a:bodyPr/>
                    <a:lstStyle/>
                    <a:p>
                      <a:pPr indent="269875" algn="ctr">
                        <a:spcAft>
                          <a:spcPts val="0"/>
                        </a:spcAft>
                      </a:pPr>
                      <a:r>
                        <a:rPr lang="en-US" sz="1400" kern="1050">
                          <a:effectLst/>
                          <a:latin typeface="Times New Roman"/>
                          <a:ea typeface="宋体"/>
                        </a:rPr>
                        <a:t>&lt;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x&lt;y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小于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718">
                <a:tc>
                  <a:txBody>
                    <a:bodyPr/>
                    <a:lstStyle/>
                    <a:p>
                      <a:pPr indent="269875" algn="ctr">
                        <a:spcAft>
                          <a:spcPts val="0"/>
                        </a:spcAft>
                      </a:pPr>
                      <a:r>
                        <a:rPr lang="en-US" sz="1400" kern="1050">
                          <a:effectLst/>
                          <a:latin typeface="Times New Roman"/>
                          <a:ea typeface="宋体"/>
                        </a:rPr>
                        <a:t>&lt;=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x&lt;=y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小于等于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718">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718">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dirty="0">
                          <a:effectLst/>
                          <a:latin typeface="Times New Roman"/>
                          <a:ea typeface="宋体"/>
                        </a:rPr>
                        <a:t>如果</a:t>
                      </a:r>
                      <a:r>
                        <a:rPr lang="en-US" sz="1400" kern="1050" dirty="0">
                          <a:effectLst/>
                          <a:latin typeface="Times New Roman"/>
                          <a:ea typeface="宋体"/>
                        </a:rPr>
                        <a:t>x</a:t>
                      </a:r>
                      <a:r>
                        <a:rPr lang="zh-CN" sz="1400" kern="1050" dirty="0">
                          <a:effectLst/>
                          <a:latin typeface="Times New Roman"/>
                          <a:ea typeface="宋体"/>
                        </a:rPr>
                        <a:t>不等于</a:t>
                      </a:r>
                      <a:r>
                        <a:rPr lang="en-US" sz="1400" kern="1050" dirty="0">
                          <a:effectLst/>
                          <a:latin typeface="Times New Roman"/>
                          <a:ea typeface="宋体"/>
                        </a:rPr>
                        <a:t>y</a:t>
                      </a:r>
                      <a:r>
                        <a:rPr lang="zh-CN" sz="1400" kern="1050" dirty="0">
                          <a:effectLst/>
                          <a:latin typeface="Times New Roman"/>
                          <a:ea typeface="宋体"/>
                        </a:rPr>
                        <a:t>，则为</a:t>
                      </a:r>
                      <a:r>
                        <a:rPr lang="en-US" sz="1400" kern="1050" dirty="0">
                          <a:effectLst/>
                          <a:latin typeface="Times New Roman"/>
                          <a:ea typeface="宋体"/>
                        </a:rPr>
                        <a:t>true</a:t>
                      </a:r>
                      <a:r>
                        <a:rPr lang="zh-CN" sz="1400" kern="1050" dirty="0">
                          <a:effectLst/>
                          <a:latin typeface="Times New Roman"/>
                          <a:ea typeface="宋体"/>
                        </a:rPr>
                        <a:t>，否则为</a:t>
                      </a:r>
                      <a:r>
                        <a:rPr lang="en-US" sz="1400" kern="1050" dirty="0">
                          <a:effectLst/>
                          <a:latin typeface="Times New Roman"/>
                          <a:ea typeface="宋体"/>
                        </a:rPr>
                        <a:t>false</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686745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关系运算符</a:t>
            </a:r>
            <a:endParaRPr lang="zh-CN" altLang="en-US" sz="2800" b="1" dirty="0"/>
          </a:p>
        </p:txBody>
      </p:sp>
      <p:sp>
        <p:nvSpPr>
          <p:cNvPr id="3" name="TextBox 2"/>
          <p:cNvSpPr txBox="1"/>
          <p:nvPr/>
        </p:nvSpPr>
        <p:spPr>
          <a:xfrm>
            <a:off x="1041991" y="1095153"/>
            <a:ext cx="9952074" cy="1477328"/>
          </a:xfrm>
          <a:prstGeom prst="rect">
            <a:avLst/>
          </a:prstGeom>
          <a:noFill/>
        </p:spPr>
        <p:txBody>
          <a:bodyPr wrap="square" rtlCol="0">
            <a:spAutoFit/>
          </a:bodyPr>
          <a:lstStyle/>
          <a:p>
            <a:pPr indent="446088"/>
            <a:r>
              <a:rPr lang="zh-CN" altLang="zh-CN" dirty="0"/>
              <a:t>如果操作数是</a:t>
            </a:r>
            <a:r>
              <a:rPr lang="en-US" altLang="zh-CN" dirty="0"/>
              <a:t>string</a:t>
            </a:r>
            <a:r>
              <a:rPr lang="zh-CN" altLang="zh-CN" dirty="0"/>
              <a:t>类型的，则在下列两种情况下被视为两个</a:t>
            </a:r>
            <a:r>
              <a:rPr lang="en-US" altLang="zh-CN" dirty="0"/>
              <a:t>string</a:t>
            </a:r>
            <a:r>
              <a:rPr lang="zh-CN" altLang="zh-CN" dirty="0"/>
              <a:t>值相等：</a:t>
            </a:r>
          </a:p>
          <a:p>
            <a:pPr indent="446088"/>
            <a:r>
              <a:rPr lang="zh-CN" altLang="zh-CN" dirty="0"/>
              <a:t>① 两个值均为</a:t>
            </a:r>
            <a:r>
              <a:rPr lang="en-US" altLang="zh-CN" dirty="0"/>
              <a:t>null</a:t>
            </a:r>
            <a:r>
              <a:rPr lang="zh-CN" altLang="zh-CN" dirty="0"/>
              <a:t>。</a:t>
            </a:r>
          </a:p>
          <a:p>
            <a:pPr indent="446088"/>
            <a:r>
              <a:rPr lang="zh-CN" altLang="zh-CN" dirty="0"/>
              <a:t>② 两个值都是对字符串实例的非空引用，这两个字符串不仅长度相同，并且每一个对应的字符位置上的字符也相同。</a:t>
            </a:r>
          </a:p>
          <a:p>
            <a:pPr indent="446088"/>
            <a:r>
              <a:rPr lang="zh-CN" altLang="zh-CN" b="1" dirty="0"/>
              <a:t>例如</a:t>
            </a:r>
            <a:r>
              <a:rPr lang="zh-CN" altLang="zh-CN" b="1" dirty="0" smtClean="0"/>
              <a:t>：</a:t>
            </a:r>
            <a:endParaRPr lang="zh-CN" altLang="zh-CN" b="1" dirty="0"/>
          </a:p>
        </p:txBody>
      </p:sp>
      <p:sp>
        <p:nvSpPr>
          <p:cNvPr id="4" name="圆角矩形 3"/>
          <p:cNvSpPr/>
          <p:nvPr/>
        </p:nvSpPr>
        <p:spPr>
          <a:xfrm>
            <a:off x="1633869" y="2572481"/>
            <a:ext cx="8934893" cy="2685336"/>
          </a:xfrm>
          <a:prstGeom prst="roundRect">
            <a:avLst>
              <a:gd name="adj" fmla="val 7746"/>
            </a:avLst>
          </a:prstGeom>
          <a:solidFill>
            <a:srgbClr val="EDD0D0"/>
          </a:solidFill>
        </p:spPr>
        <p:txBody>
          <a:bodyPr wrap="square">
            <a:spAutoFit/>
          </a:bodyPr>
          <a:lstStyle/>
          <a:p>
            <a:r>
              <a:rPr lang="en-US" altLang="zh-CN" dirty="0" err="1"/>
              <a:t>int</a:t>
            </a:r>
            <a:r>
              <a:rPr lang="en-US" altLang="zh-CN" dirty="0"/>
              <a:t>  x=1 ,  y=1 ;</a:t>
            </a:r>
            <a:endParaRPr lang="zh-CN" altLang="zh-CN" dirty="0"/>
          </a:p>
          <a:p>
            <a:r>
              <a:rPr lang="en-US" altLang="zh-CN" dirty="0"/>
              <a:t>object  b1 , b2 , b3;</a:t>
            </a:r>
            <a:endParaRPr lang="zh-CN" altLang="zh-CN" dirty="0"/>
          </a:p>
          <a:p>
            <a:r>
              <a:rPr lang="en-US" altLang="zh-CN" dirty="0"/>
              <a:t>string  s1="ABCD",  s2="1234" ,  s3 = "ABCD" ;</a:t>
            </a:r>
            <a:endParaRPr lang="zh-CN" altLang="zh-CN" dirty="0"/>
          </a:p>
          <a:p>
            <a:r>
              <a:rPr lang="en-US" altLang="zh-CN" dirty="0"/>
              <a:t>b1 = x ;  b2 = b1;  b3 = y ;</a:t>
            </a:r>
            <a:endParaRPr lang="zh-CN" altLang="zh-CN" dirty="0"/>
          </a:p>
          <a:p>
            <a:r>
              <a:rPr lang="en-US" altLang="zh-CN" dirty="0"/>
              <a:t>x = = y ;      				// </a:t>
            </a:r>
            <a:r>
              <a:rPr lang="zh-CN" altLang="zh-CN" dirty="0"/>
              <a:t>结果为</a:t>
            </a:r>
            <a:r>
              <a:rPr lang="en-US" altLang="zh-CN" dirty="0"/>
              <a:t>true</a:t>
            </a:r>
            <a:endParaRPr lang="zh-CN" altLang="zh-CN" dirty="0"/>
          </a:p>
          <a:p>
            <a:r>
              <a:rPr lang="en-US" altLang="zh-CN" dirty="0"/>
              <a:t>b1 = =b2;      				// </a:t>
            </a:r>
            <a:r>
              <a:rPr lang="zh-CN" altLang="zh-CN" dirty="0"/>
              <a:t>结果为</a:t>
            </a:r>
            <a:r>
              <a:rPr lang="en-US" altLang="zh-CN" dirty="0"/>
              <a:t>true</a:t>
            </a:r>
            <a:endParaRPr lang="zh-CN" altLang="zh-CN" dirty="0"/>
          </a:p>
          <a:p>
            <a:r>
              <a:rPr lang="en-US" altLang="zh-CN" dirty="0"/>
              <a:t>b1!=b3;      				// </a:t>
            </a:r>
            <a:r>
              <a:rPr lang="zh-CN" altLang="zh-CN" dirty="0"/>
              <a:t>结果为</a:t>
            </a:r>
            <a:r>
              <a:rPr lang="en-US" altLang="zh-CN" dirty="0"/>
              <a:t>true</a:t>
            </a:r>
            <a:endParaRPr lang="zh-CN" altLang="zh-CN" dirty="0"/>
          </a:p>
          <a:p>
            <a:r>
              <a:rPr lang="en-US" altLang="zh-CN" dirty="0"/>
              <a:t>s1 = =s2;      				// </a:t>
            </a:r>
            <a:r>
              <a:rPr lang="zh-CN" altLang="zh-CN" dirty="0"/>
              <a:t>结果为</a:t>
            </a:r>
            <a:r>
              <a:rPr lang="en-US" altLang="zh-CN" dirty="0"/>
              <a:t>false</a:t>
            </a:r>
            <a:endParaRPr lang="zh-CN" altLang="zh-CN" dirty="0"/>
          </a:p>
          <a:p>
            <a:r>
              <a:rPr lang="en-US" altLang="zh-CN" dirty="0"/>
              <a:t>s1 = =s3;      				// </a:t>
            </a:r>
            <a:r>
              <a:rPr lang="zh-CN" altLang="zh-CN" dirty="0"/>
              <a:t>结果为</a:t>
            </a:r>
            <a:r>
              <a:rPr lang="en-US" altLang="zh-CN" dirty="0" smtClean="0"/>
              <a:t>true</a:t>
            </a:r>
          </a:p>
        </p:txBody>
      </p:sp>
    </p:spTree>
    <p:extLst>
      <p:ext uri="{BB962C8B-B14F-4D97-AF65-F5344CB8AC3E}">
        <p14:creationId xmlns:p14="http://schemas.microsoft.com/office/powerpoint/2010/main" val="80360116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逻辑运算符</a:t>
            </a:r>
          </a:p>
        </p:txBody>
      </p:sp>
    </p:spTree>
    <p:extLst>
      <p:ext uri="{BB962C8B-B14F-4D97-AF65-F5344CB8AC3E}">
        <p14:creationId xmlns:p14="http://schemas.microsoft.com/office/powerpoint/2010/main" val="158635421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矩形 2"/>
          <p:cNvSpPr/>
          <p:nvPr/>
        </p:nvSpPr>
        <p:spPr>
          <a:xfrm>
            <a:off x="1254642" y="1213240"/>
            <a:ext cx="9739423" cy="646331"/>
          </a:xfrm>
          <a:prstGeom prst="rect">
            <a:avLst/>
          </a:prstGeom>
        </p:spPr>
        <p:txBody>
          <a:bodyPr wrap="square">
            <a:spAutoFit/>
          </a:bodyPr>
          <a:lstStyle/>
          <a:p>
            <a:pPr indent="446088"/>
            <a:r>
              <a:rPr lang="zh-CN" altLang="zh-CN" dirty="0"/>
              <a:t>逻辑运算符是用来对两个布尔类型的操作数进行逻辑运算的，运算结果也是布尔类型，如表</a:t>
            </a:r>
            <a:r>
              <a:rPr lang="en-US" altLang="zh-CN" dirty="0"/>
              <a:t>2.5</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3633424704"/>
              </p:ext>
            </p:extLst>
          </p:nvPr>
        </p:nvGraphicFramePr>
        <p:xfrm>
          <a:off x="2773133" y="2077628"/>
          <a:ext cx="6626050" cy="1346056"/>
        </p:xfrm>
        <a:graphic>
          <a:graphicData uri="http://schemas.openxmlformats.org/drawingml/2006/table">
            <a:tbl>
              <a:tblPr firstRow="1" firstCol="1" lastRow="1" lastCol="1" bandRow="1" bandCol="1"/>
              <a:tblGrid>
                <a:gridCol w="1656315"/>
                <a:gridCol w="1656315"/>
                <a:gridCol w="1656315"/>
                <a:gridCol w="1657105"/>
              </a:tblGrid>
              <a:tr h="336514">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6514">
                <a:tc>
                  <a:txBody>
                    <a:bodyPr/>
                    <a:lstStyle/>
                    <a:p>
                      <a:pPr indent="269875" algn="ctr">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&amp;&amp;</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短路与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51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逻辑或</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短路或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51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逻辑异或</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逻辑非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399952" y="3545108"/>
            <a:ext cx="9307033" cy="369332"/>
          </a:xfrm>
          <a:prstGeom prst="rect">
            <a:avLst/>
          </a:prstGeom>
        </p:spPr>
        <p:txBody>
          <a:bodyPr wrap="square">
            <a:spAutoFit/>
          </a:bodyPr>
          <a:lstStyle/>
          <a:p>
            <a:r>
              <a:rPr lang="zh-CN" altLang="zh-CN" dirty="0"/>
              <a:t>假设</a:t>
            </a:r>
            <a:r>
              <a:rPr lang="en-US" altLang="zh-CN" dirty="0"/>
              <a:t>p</a:t>
            </a:r>
            <a:r>
              <a:rPr lang="zh-CN" altLang="zh-CN" dirty="0"/>
              <a:t>、</a:t>
            </a:r>
            <a:r>
              <a:rPr lang="en-US" altLang="zh-CN" dirty="0"/>
              <a:t>q</a:t>
            </a:r>
            <a:r>
              <a:rPr lang="zh-CN" altLang="zh-CN" dirty="0"/>
              <a:t>是两个布尔操作数，表</a:t>
            </a:r>
            <a:r>
              <a:rPr lang="en-US" altLang="zh-CN" dirty="0"/>
              <a:t>2.6</a:t>
            </a:r>
            <a:r>
              <a:rPr lang="zh-CN" altLang="zh-CN" dirty="0"/>
              <a:t>给出了它们逻辑运算的真值表。</a:t>
            </a:r>
          </a:p>
        </p:txBody>
      </p:sp>
      <p:graphicFrame>
        <p:nvGraphicFramePr>
          <p:cNvPr id="6" name="表格 5"/>
          <p:cNvGraphicFramePr>
            <a:graphicFrameLocks noGrp="1"/>
          </p:cNvGraphicFramePr>
          <p:nvPr>
            <p:extLst>
              <p:ext uri="{D42A27DB-BD31-4B8C-83A1-F6EECF244321}">
                <p14:modId xmlns:p14="http://schemas.microsoft.com/office/powerpoint/2010/main" val="1736430910"/>
              </p:ext>
            </p:extLst>
          </p:nvPr>
        </p:nvGraphicFramePr>
        <p:xfrm>
          <a:off x="2603013" y="4068926"/>
          <a:ext cx="7125778" cy="1757715"/>
        </p:xfrm>
        <a:graphic>
          <a:graphicData uri="http://schemas.openxmlformats.org/drawingml/2006/table">
            <a:tbl>
              <a:tblPr firstRow="1" firstCol="1" lastRow="1" lastCol="1" bandRow="1" bandCol="1"/>
              <a:tblGrid>
                <a:gridCol w="1187061"/>
                <a:gridCol w="1187914"/>
                <a:gridCol w="1187914"/>
                <a:gridCol w="1187061"/>
                <a:gridCol w="1187914"/>
                <a:gridCol w="1187914"/>
              </a:tblGrid>
              <a:tr h="351543">
                <a:tc>
                  <a:txBody>
                    <a:bodyPr/>
                    <a:lstStyle/>
                    <a:p>
                      <a:pPr indent="269875" algn="ctr">
                        <a:spcAft>
                          <a:spcPts val="0"/>
                        </a:spcAft>
                      </a:pPr>
                      <a:r>
                        <a:rPr lang="en-US" sz="1400" kern="1050">
                          <a:effectLst/>
                          <a:latin typeface="Times New Roman"/>
                          <a:ea typeface="宋体"/>
                        </a:rPr>
                        <a:t>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&amp;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 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1543">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543">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543">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543">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flase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flase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true</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9908955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TextBox 2"/>
          <p:cNvSpPr txBox="1"/>
          <p:nvPr/>
        </p:nvSpPr>
        <p:spPr>
          <a:xfrm>
            <a:off x="1020726" y="1127051"/>
            <a:ext cx="10154093" cy="923330"/>
          </a:xfrm>
          <a:prstGeom prst="rect">
            <a:avLst/>
          </a:prstGeom>
          <a:noFill/>
        </p:spPr>
        <p:txBody>
          <a:bodyPr wrap="square" rtlCol="0">
            <a:spAutoFit/>
          </a:bodyPr>
          <a:lstStyle/>
          <a:p>
            <a:pPr indent="446088"/>
            <a:r>
              <a:rPr lang="zh-CN" altLang="zh-CN" dirty="0"/>
              <a:t>运算符“</a:t>
            </a:r>
            <a:r>
              <a:rPr lang="en-US" altLang="zh-CN" dirty="0"/>
              <a:t>&amp;&amp;</a:t>
            </a:r>
            <a:r>
              <a:rPr lang="zh-CN" altLang="zh-CN" dirty="0"/>
              <a:t>”和“</a:t>
            </a:r>
            <a:r>
              <a:rPr lang="en-US" altLang="zh-CN" dirty="0"/>
              <a:t>||</a:t>
            </a:r>
            <a:r>
              <a:rPr lang="zh-CN" altLang="zh-CN" dirty="0"/>
              <a:t>”的操作结果与“</a:t>
            </a:r>
            <a:r>
              <a:rPr lang="en-US" altLang="zh-CN" dirty="0"/>
              <a:t>&amp;</a:t>
            </a:r>
            <a:r>
              <a:rPr lang="zh-CN" altLang="zh-CN" dirty="0"/>
              <a:t>”和“</a:t>
            </a:r>
            <a:r>
              <a:rPr lang="en-US" altLang="zh-CN" dirty="0"/>
              <a:t>|</a:t>
            </a:r>
            <a:r>
              <a:rPr lang="zh-CN" altLang="zh-CN" dirty="0"/>
              <a:t>”一样，但它们的短路特征使代码的效率更高。所谓短路，就是在运算过程中，如果计算第一个操作数时，就能得知运算结果，就不会再计算第二个操作数，如图</a:t>
            </a:r>
            <a:r>
              <a:rPr lang="en-US" altLang="zh-CN" dirty="0"/>
              <a:t>2.6</a:t>
            </a:r>
            <a:r>
              <a:rPr lang="zh-CN" altLang="zh-CN" dirty="0"/>
              <a:t>所示</a:t>
            </a:r>
            <a:r>
              <a:rPr lang="zh-CN" altLang="zh-CN" dirty="0" smtClean="0"/>
              <a:t>。</a:t>
            </a:r>
            <a:endParaRPr lang="zh-CN" altLang="zh-CN"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187" y="2050381"/>
            <a:ext cx="6862911" cy="44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338710"/>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矩形 2"/>
          <p:cNvSpPr/>
          <p:nvPr/>
        </p:nvSpPr>
        <p:spPr>
          <a:xfrm>
            <a:off x="1468191" y="1245413"/>
            <a:ext cx="877163" cy="369332"/>
          </a:xfrm>
          <a:prstGeom prst="rect">
            <a:avLst/>
          </a:prstGeom>
        </p:spPr>
        <p:txBody>
          <a:bodyPr wrap="none">
            <a:spAutoFit/>
          </a:bodyPr>
          <a:lstStyle/>
          <a:p>
            <a:r>
              <a:rPr lang="zh-CN" altLang="zh-CN" b="1" dirty="0"/>
              <a:t>例如：</a:t>
            </a:r>
          </a:p>
        </p:txBody>
      </p:sp>
      <p:sp>
        <p:nvSpPr>
          <p:cNvPr id="4" name="圆角矩形 3"/>
          <p:cNvSpPr/>
          <p:nvPr/>
        </p:nvSpPr>
        <p:spPr>
          <a:xfrm>
            <a:off x="1793358" y="1732855"/>
            <a:ext cx="9094382" cy="1634490"/>
          </a:xfrm>
          <a:prstGeom prst="roundRect">
            <a:avLst/>
          </a:prstGeom>
          <a:solidFill>
            <a:srgbClr val="EDD0D0"/>
          </a:solidFill>
        </p:spPr>
        <p:txBody>
          <a:bodyPr wrap="square">
            <a:spAutoFit/>
          </a:bodyPr>
          <a:lstStyle/>
          <a:p>
            <a:r>
              <a:rPr lang="en-US" altLang="zh-CN" dirty="0" err="1"/>
              <a:t>int</a:t>
            </a:r>
            <a:r>
              <a:rPr lang="en-US" altLang="zh-CN" dirty="0"/>
              <a:t>  x , y ;</a:t>
            </a:r>
            <a:endParaRPr lang="zh-CN" altLang="zh-CN" dirty="0"/>
          </a:p>
          <a:p>
            <a:r>
              <a:rPr lang="en-US" altLang="zh-CN" dirty="0" err="1"/>
              <a:t>bool</a:t>
            </a:r>
            <a:r>
              <a:rPr lang="en-US" altLang="zh-CN" dirty="0"/>
              <a:t>  z ;</a:t>
            </a:r>
            <a:endParaRPr lang="zh-CN" altLang="zh-CN" dirty="0"/>
          </a:p>
          <a:p>
            <a:r>
              <a:rPr lang="en-US" altLang="zh-CN" dirty="0"/>
              <a:t>x = 1 ;  y = 0 ;</a:t>
            </a:r>
            <a:endParaRPr lang="zh-CN" altLang="zh-CN" dirty="0"/>
          </a:p>
          <a:p>
            <a:r>
              <a:rPr lang="en-US" altLang="zh-CN" dirty="0"/>
              <a:t>z = ( x &gt;1) &amp; (++ y &gt;0 )        	// z</a:t>
            </a:r>
            <a:r>
              <a:rPr lang="zh-CN" altLang="zh-CN" dirty="0"/>
              <a:t>的值为</a:t>
            </a:r>
            <a:r>
              <a:rPr lang="en-US" altLang="zh-CN" dirty="0"/>
              <a:t>false</a:t>
            </a:r>
            <a:r>
              <a:rPr lang="zh-CN" altLang="zh-CN" dirty="0"/>
              <a:t>，</a:t>
            </a:r>
            <a:r>
              <a:rPr lang="en-US" altLang="zh-CN" dirty="0"/>
              <a:t>y</a:t>
            </a:r>
            <a:r>
              <a:rPr lang="zh-CN" altLang="zh-CN" dirty="0"/>
              <a:t>的值为</a:t>
            </a:r>
            <a:r>
              <a:rPr lang="en-US" altLang="zh-CN" dirty="0"/>
              <a:t>1</a:t>
            </a:r>
            <a:endParaRPr lang="zh-CN" altLang="zh-CN" dirty="0"/>
          </a:p>
          <a:p>
            <a:r>
              <a:rPr lang="en-US" altLang="zh-CN" dirty="0"/>
              <a:t>z = ( x &gt;1) &amp;&amp; (++ y &gt;0 )      	// z</a:t>
            </a:r>
            <a:r>
              <a:rPr lang="zh-CN" altLang="zh-CN" dirty="0"/>
              <a:t>的值为</a:t>
            </a:r>
            <a:r>
              <a:rPr lang="en-US" altLang="zh-CN" dirty="0"/>
              <a:t>false</a:t>
            </a:r>
            <a:r>
              <a:rPr lang="zh-CN" altLang="zh-CN" dirty="0"/>
              <a:t>，</a:t>
            </a:r>
            <a:r>
              <a:rPr lang="en-US" altLang="zh-CN" dirty="0"/>
              <a:t>y</a:t>
            </a:r>
            <a:r>
              <a:rPr lang="zh-CN" altLang="zh-CN" dirty="0"/>
              <a:t>的值为</a:t>
            </a:r>
            <a:r>
              <a:rPr lang="en-US" altLang="zh-CN" dirty="0"/>
              <a:t>0</a:t>
            </a:r>
            <a:endParaRPr lang="zh-CN" altLang="zh-CN" dirty="0"/>
          </a:p>
        </p:txBody>
      </p:sp>
    </p:spTree>
    <p:extLst>
      <p:ext uri="{BB962C8B-B14F-4D97-AF65-F5344CB8AC3E}">
        <p14:creationId xmlns:p14="http://schemas.microsoft.com/office/powerpoint/2010/main" val="168412748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smtClean="0"/>
              <a:t>位</a:t>
            </a:r>
            <a:r>
              <a:rPr lang="en-US" altLang="zh-CN" sz="2800" b="1" dirty="0" smtClean="0"/>
              <a:t> </a:t>
            </a:r>
            <a:r>
              <a:rPr lang="zh-CN" altLang="zh-CN" sz="2800" b="1" dirty="0" smtClean="0"/>
              <a:t>运</a:t>
            </a:r>
            <a:r>
              <a:rPr lang="en-US" altLang="zh-CN" sz="2800" b="1" dirty="0" smtClean="0"/>
              <a:t> </a:t>
            </a:r>
            <a:r>
              <a:rPr lang="zh-CN" altLang="zh-CN" sz="2800" b="1" dirty="0" smtClean="0"/>
              <a:t>算</a:t>
            </a:r>
            <a:r>
              <a:rPr lang="en-US" altLang="zh-CN" sz="2800" b="1" dirty="0" smtClean="0"/>
              <a:t> </a:t>
            </a:r>
            <a:r>
              <a:rPr lang="zh-CN" altLang="zh-CN" sz="2800" b="1" dirty="0" smtClean="0"/>
              <a:t>符</a:t>
            </a:r>
            <a:endParaRPr lang="zh-CN" altLang="zh-CN" sz="2800" b="1" dirty="0"/>
          </a:p>
        </p:txBody>
      </p:sp>
    </p:spTree>
    <p:extLst>
      <p:ext uri="{BB962C8B-B14F-4D97-AF65-F5344CB8AC3E}">
        <p14:creationId xmlns:p14="http://schemas.microsoft.com/office/powerpoint/2010/main" val="9498736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值</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zh-CN" altLang="zh-CN" sz="2800" b="1" dirty="0"/>
          </a:p>
        </p:txBody>
      </p:sp>
      <p:sp>
        <p:nvSpPr>
          <p:cNvPr id="2" name="TextBox 1"/>
          <p:cNvSpPr txBox="1"/>
          <p:nvPr/>
        </p:nvSpPr>
        <p:spPr>
          <a:xfrm>
            <a:off x="829340" y="1148316"/>
            <a:ext cx="10558130" cy="1200329"/>
          </a:xfrm>
          <a:prstGeom prst="rect">
            <a:avLst/>
          </a:prstGeom>
          <a:noFill/>
        </p:spPr>
        <p:txBody>
          <a:bodyPr wrap="square" rtlCol="0">
            <a:spAutoFit/>
          </a:bodyPr>
          <a:lstStyle/>
          <a:p>
            <a:pPr indent="446088"/>
            <a:r>
              <a:rPr lang="zh-CN" altLang="zh-CN" dirty="0"/>
              <a:t>所谓值类型就是一个包含实际数据的变量。当定义一个值类型变量时，</a:t>
            </a:r>
            <a:r>
              <a:rPr lang="en-US" altLang="zh-CN" dirty="0"/>
              <a:t>C#</a:t>
            </a:r>
            <a:r>
              <a:rPr lang="zh-CN" altLang="zh-CN" dirty="0"/>
              <a:t>会根据所声明的类型，以堆栈方式分配一块大小相适应的存储区域给这个变量，对这个变量的读</a:t>
            </a:r>
            <a:r>
              <a:rPr lang="en-US" altLang="zh-CN" dirty="0"/>
              <a:t>/</a:t>
            </a:r>
            <a:r>
              <a:rPr lang="zh-CN" altLang="zh-CN" dirty="0"/>
              <a:t>写操作就直接在这块存储区域进行。</a:t>
            </a:r>
          </a:p>
          <a:p>
            <a:pPr indent="446088"/>
            <a:r>
              <a:rPr lang="zh-CN" altLang="zh-CN" dirty="0"/>
              <a:t>例如</a:t>
            </a:r>
            <a:r>
              <a:rPr lang="zh-CN" altLang="zh-CN" dirty="0" smtClean="0"/>
              <a:t>：</a:t>
            </a:r>
            <a:endParaRPr lang="zh-CN" altLang="zh-CN" dirty="0"/>
          </a:p>
        </p:txBody>
      </p:sp>
      <p:sp>
        <p:nvSpPr>
          <p:cNvPr id="3" name="圆角矩形 2"/>
          <p:cNvSpPr/>
          <p:nvPr/>
        </p:nvSpPr>
        <p:spPr>
          <a:xfrm>
            <a:off x="1346790" y="2356615"/>
            <a:ext cx="9668539" cy="715089"/>
          </a:xfrm>
          <a:prstGeom prst="roundRect">
            <a:avLst/>
          </a:prstGeom>
          <a:solidFill>
            <a:srgbClr val="EDD0D0"/>
          </a:solidFill>
        </p:spPr>
        <p:txBody>
          <a:bodyPr wrap="square">
            <a:spAutoFit/>
          </a:bodyPr>
          <a:lstStyle/>
          <a:p>
            <a:r>
              <a:rPr lang="en-US" altLang="zh-CN" dirty="0" err="1"/>
              <a:t>int</a:t>
            </a:r>
            <a:r>
              <a:rPr lang="en-US" altLang="zh-CN" dirty="0"/>
              <a:t>  </a:t>
            </a:r>
            <a:r>
              <a:rPr lang="en-US" altLang="zh-CN" dirty="0" err="1"/>
              <a:t>iNum</a:t>
            </a:r>
            <a:r>
              <a:rPr lang="en-US" altLang="zh-CN" dirty="0"/>
              <a:t>=10;     		// </a:t>
            </a:r>
            <a:r>
              <a:rPr lang="zh-CN" altLang="zh-CN" dirty="0"/>
              <a:t>分配一个</a:t>
            </a:r>
            <a:r>
              <a:rPr lang="en-US" altLang="zh-CN" dirty="0"/>
              <a:t>32</a:t>
            </a:r>
            <a:r>
              <a:rPr lang="zh-CN" altLang="zh-CN" dirty="0"/>
              <a:t>位内存区域给变量</a:t>
            </a:r>
            <a:r>
              <a:rPr lang="en-US" altLang="zh-CN" dirty="0" err="1"/>
              <a:t>iNum</a:t>
            </a:r>
            <a:r>
              <a:rPr lang="zh-CN" altLang="zh-CN" dirty="0"/>
              <a:t>，并将</a:t>
            </a:r>
            <a:r>
              <a:rPr lang="en-US" altLang="zh-CN" dirty="0"/>
              <a:t>10</a:t>
            </a:r>
            <a:r>
              <a:rPr lang="zh-CN" altLang="zh-CN" dirty="0"/>
              <a:t>放入该内存区域</a:t>
            </a:r>
          </a:p>
          <a:p>
            <a:r>
              <a:rPr lang="en-US" altLang="zh-CN" dirty="0" err="1"/>
              <a:t>iNum</a:t>
            </a:r>
            <a:r>
              <a:rPr lang="en-US" altLang="zh-CN" dirty="0"/>
              <a:t>=iNum+10;  	 	// </a:t>
            </a:r>
            <a:r>
              <a:rPr lang="zh-CN" altLang="zh-CN" dirty="0"/>
              <a:t>从变量</a:t>
            </a:r>
            <a:r>
              <a:rPr lang="en-US" altLang="zh-CN" dirty="0" err="1"/>
              <a:t>iNum</a:t>
            </a:r>
            <a:r>
              <a:rPr lang="zh-CN" altLang="zh-CN" dirty="0"/>
              <a:t>中取出值，加上</a:t>
            </a:r>
            <a:r>
              <a:rPr lang="en-US" altLang="zh-CN" dirty="0"/>
              <a:t>10</a:t>
            </a:r>
            <a:r>
              <a:rPr lang="zh-CN" altLang="zh-CN" dirty="0"/>
              <a:t>，再将计算结果赋给</a:t>
            </a:r>
            <a:r>
              <a:rPr lang="en-US" altLang="zh-CN" dirty="0" err="1"/>
              <a:t>iNum</a:t>
            </a:r>
            <a:endParaRPr lang="zh-CN" altLang="zh-CN" dirty="0"/>
          </a:p>
        </p:txBody>
      </p:sp>
      <p:sp>
        <p:nvSpPr>
          <p:cNvPr id="4" name="矩形 3"/>
          <p:cNvSpPr/>
          <p:nvPr/>
        </p:nvSpPr>
        <p:spPr>
          <a:xfrm>
            <a:off x="1346790" y="3218450"/>
            <a:ext cx="5788764" cy="369332"/>
          </a:xfrm>
          <a:prstGeom prst="rect">
            <a:avLst/>
          </a:prstGeom>
        </p:spPr>
        <p:txBody>
          <a:bodyPr wrap="none">
            <a:spAutoFit/>
          </a:bodyPr>
          <a:lstStyle/>
          <a:p>
            <a:r>
              <a:rPr lang="en-US" altLang="zh-CN" dirty="0"/>
              <a:t>C#</a:t>
            </a:r>
            <a:r>
              <a:rPr lang="zh-CN" altLang="zh-CN" dirty="0"/>
              <a:t>中的值类型包括：简单类型、枚举类型和结构类型。</a:t>
            </a:r>
          </a:p>
        </p:txBody>
      </p:sp>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222744" y="1341635"/>
            <a:ext cx="9728791" cy="646331"/>
          </a:xfrm>
          <a:prstGeom prst="rect">
            <a:avLst/>
          </a:prstGeom>
          <a:noFill/>
        </p:spPr>
        <p:txBody>
          <a:bodyPr wrap="square" rtlCol="0">
            <a:spAutoFit/>
          </a:bodyPr>
          <a:lstStyle/>
          <a:p>
            <a:pPr indent="446088"/>
            <a:r>
              <a:rPr lang="zh-CN" altLang="zh-CN" dirty="0"/>
              <a:t>位运算符如表</a:t>
            </a:r>
            <a:r>
              <a:rPr lang="en-US" altLang="zh-CN" baseline="-25000" dirty="0"/>
              <a:t> </a:t>
            </a:r>
            <a:r>
              <a:rPr lang="en-US" altLang="zh-CN" dirty="0"/>
              <a:t>2.7</a:t>
            </a:r>
            <a:r>
              <a:rPr lang="en-US" altLang="zh-CN" baseline="-25000" dirty="0"/>
              <a:t> </a:t>
            </a:r>
            <a:r>
              <a:rPr lang="zh-CN" altLang="zh-CN" dirty="0"/>
              <a:t>所示，借助它们可以完成对整型数的某一位的测试、设置，以及对一个数的位置进行移动等操作，这对许多系统级程序设计非常重要</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2035939675"/>
              </p:ext>
            </p:extLst>
          </p:nvPr>
        </p:nvGraphicFramePr>
        <p:xfrm>
          <a:off x="4036325" y="2179257"/>
          <a:ext cx="3448996" cy="2222619"/>
        </p:xfrm>
        <a:graphic>
          <a:graphicData uri="http://schemas.openxmlformats.org/drawingml/2006/table">
            <a:tbl>
              <a:tblPr firstRow="1" firstCol="1" lastRow="1" lastCol="1" bandRow="1" bandCol="1"/>
              <a:tblGrid>
                <a:gridCol w="1653792"/>
                <a:gridCol w="1795204"/>
              </a:tblGrid>
              <a:tr h="317517">
                <a:tc>
                  <a:txBody>
                    <a:bodyPr/>
                    <a:lstStyle/>
                    <a:p>
                      <a:pPr algn="ctr">
                        <a:lnSpc>
                          <a:spcPts val="1400"/>
                        </a:lnSpc>
                        <a:spcAft>
                          <a:spcPts val="0"/>
                        </a:spcAft>
                      </a:pPr>
                      <a:r>
                        <a:rPr lang="zh-CN" sz="1400" kern="100">
                          <a:effectLst/>
                          <a:latin typeface="Times New Roman"/>
                          <a:ea typeface="宋体"/>
                        </a:rPr>
                        <a:t>运</a:t>
                      </a:r>
                      <a:r>
                        <a:rPr lang="en-US" sz="1400" kern="100">
                          <a:effectLst/>
                          <a:latin typeface="Times New Roman"/>
                          <a:ea typeface="宋体"/>
                        </a:rPr>
                        <a:t>  </a:t>
                      </a:r>
                      <a:r>
                        <a:rPr lang="zh-CN" sz="1400" kern="100">
                          <a:effectLst/>
                          <a:latin typeface="Times New Roman"/>
                          <a:ea typeface="宋体"/>
                        </a:rPr>
                        <a:t>算</a:t>
                      </a:r>
                      <a:r>
                        <a:rPr lang="en-US" sz="1400" kern="100">
                          <a:effectLst/>
                          <a:latin typeface="Times New Roman"/>
                          <a:ea typeface="宋体"/>
                        </a:rPr>
                        <a:t>  </a:t>
                      </a:r>
                      <a:r>
                        <a:rPr lang="zh-CN" sz="1400" kern="10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含</a:t>
                      </a:r>
                      <a:r>
                        <a:rPr lang="en-US" sz="1400" kern="100">
                          <a:effectLst/>
                          <a:latin typeface="Times New Roman"/>
                          <a:ea typeface="宋体"/>
                        </a:rPr>
                        <a:t>    </a:t>
                      </a:r>
                      <a:r>
                        <a:rPr lang="zh-CN" sz="1400" kern="10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7517">
                <a:tc>
                  <a:txBody>
                    <a:bodyPr/>
                    <a:lstStyle/>
                    <a:p>
                      <a:pPr algn="ctr">
                        <a:lnSpc>
                          <a:spcPts val="1400"/>
                        </a:lnSpc>
                        <a:spcAft>
                          <a:spcPts val="0"/>
                        </a:spcAft>
                      </a:pPr>
                      <a:r>
                        <a:rPr lang="en-US" sz="1400" kern="100">
                          <a:effectLst/>
                          <a:latin typeface="Times New Roman"/>
                          <a:ea typeface="宋体"/>
                        </a:rPr>
                        <a:t>&amp;</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517">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517">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按位异或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517">
                <a:tc>
                  <a:txBody>
                    <a:bodyPr/>
                    <a:lstStyle/>
                    <a:p>
                      <a:pPr algn="ctr">
                        <a:lnSpc>
                          <a:spcPts val="1400"/>
                        </a:lnSpc>
                        <a:spcAft>
                          <a:spcPts val="0"/>
                        </a:spcAft>
                      </a:pPr>
                      <a:r>
                        <a:rPr lang="zh-CN" sz="1400" kern="100">
                          <a:effectLst/>
                          <a:latin typeface="Times New Roman"/>
                          <a:ea typeface="宋体"/>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按位取反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517">
                <a:tc>
                  <a:txBody>
                    <a:bodyPr/>
                    <a:lstStyle/>
                    <a:p>
                      <a:pPr algn="ctr">
                        <a:lnSpc>
                          <a:spcPts val="1400"/>
                        </a:lnSpc>
                        <a:spcAft>
                          <a:spcPts val="0"/>
                        </a:spcAft>
                      </a:pPr>
                      <a:r>
                        <a:rPr lang="en-US" sz="1400" kern="100">
                          <a:effectLst/>
                          <a:latin typeface="Times New Roman"/>
                          <a:ea typeface="宋体"/>
                        </a:rPr>
                        <a:t>&gt;&gt;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右移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517">
                <a:tc>
                  <a:txBody>
                    <a:bodyPr/>
                    <a:lstStyle/>
                    <a:p>
                      <a:pPr algn="ctr">
                        <a:lnSpc>
                          <a:spcPts val="1400"/>
                        </a:lnSpc>
                        <a:spcAft>
                          <a:spcPts val="0"/>
                        </a:spcAft>
                      </a:pPr>
                      <a:r>
                        <a:rPr lang="en-US" sz="1400" kern="100">
                          <a:effectLst/>
                          <a:latin typeface="Times New Roman"/>
                          <a:ea typeface="宋体"/>
                        </a:rPr>
                        <a:t>&lt;&lt;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左移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1009730"/>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052623" y="1095153"/>
            <a:ext cx="10217889" cy="1200329"/>
          </a:xfrm>
          <a:prstGeom prst="rect">
            <a:avLst/>
          </a:prstGeom>
          <a:noFill/>
        </p:spPr>
        <p:txBody>
          <a:bodyPr wrap="square" rtlCol="0">
            <a:spAutoFit/>
          </a:bodyPr>
          <a:lstStyle/>
          <a:p>
            <a:pPr indent="446088"/>
            <a:r>
              <a:rPr lang="zh-CN" altLang="zh-CN" dirty="0"/>
              <a:t>按位与、按位或、按位异或、按位取反运算与前面逻辑运算符的与、或、异或、非的操作含义相同，只不过位运算进一步把这种操作作用到每一个二进制位上，逻辑运算的真或假值对应位运算的位的</a:t>
            </a:r>
            <a:r>
              <a:rPr lang="en-US" altLang="zh-CN" dirty="0"/>
              <a:t>1</a:t>
            </a:r>
            <a:r>
              <a:rPr lang="zh-CN" altLang="zh-CN" dirty="0"/>
              <a:t>或</a:t>
            </a:r>
            <a:r>
              <a:rPr lang="en-US" altLang="zh-CN" dirty="0"/>
              <a:t>0</a:t>
            </a:r>
            <a:r>
              <a:rPr lang="zh-CN" altLang="zh-CN" dirty="0"/>
              <a:t>值。</a:t>
            </a:r>
          </a:p>
          <a:p>
            <a:pPr indent="446088"/>
            <a:r>
              <a:rPr lang="zh-CN" altLang="zh-CN" dirty="0"/>
              <a:t>例如</a:t>
            </a:r>
            <a:r>
              <a:rPr lang="zh-CN" altLang="zh-CN" dirty="0" smtClean="0"/>
              <a:t>：</a:t>
            </a:r>
            <a:endParaRPr lang="zh-CN" altLang="zh-CN"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97" y="2295482"/>
            <a:ext cx="6344607" cy="239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9651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180214" y="999460"/>
            <a:ext cx="9983972" cy="923330"/>
          </a:xfrm>
          <a:prstGeom prst="rect">
            <a:avLst/>
          </a:prstGeom>
          <a:noFill/>
        </p:spPr>
        <p:txBody>
          <a:bodyPr wrap="square" rtlCol="0">
            <a:spAutoFit/>
          </a:bodyPr>
          <a:lstStyle/>
          <a:p>
            <a:pPr indent="446088"/>
            <a:r>
              <a:rPr lang="zh-CN" altLang="zh-CN" dirty="0"/>
              <a:t>在实际使用中，按位与运算通常用于将某位置</a:t>
            </a:r>
            <a:r>
              <a:rPr lang="en-US" altLang="zh-CN" dirty="0"/>
              <a:t>0</a:t>
            </a:r>
            <a:r>
              <a:rPr lang="zh-CN" altLang="zh-CN" dirty="0"/>
              <a:t>或测试某位是</a:t>
            </a:r>
            <a:r>
              <a:rPr lang="en-US" altLang="zh-CN" dirty="0"/>
              <a:t>0</a:t>
            </a:r>
            <a:r>
              <a:rPr lang="zh-CN" altLang="zh-CN" dirty="0"/>
              <a:t>还是</a:t>
            </a:r>
            <a:r>
              <a:rPr lang="en-US" altLang="zh-CN" dirty="0"/>
              <a:t>1</a:t>
            </a:r>
            <a:r>
              <a:rPr lang="zh-CN" altLang="zh-CN" dirty="0"/>
              <a:t>；按位或运算通常用于将某位置</a:t>
            </a:r>
            <a:r>
              <a:rPr lang="en-US" altLang="zh-CN" dirty="0"/>
              <a:t>1</a:t>
            </a:r>
            <a:r>
              <a:rPr lang="zh-CN" altLang="zh-CN" dirty="0"/>
              <a:t>。</a:t>
            </a:r>
          </a:p>
          <a:p>
            <a:r>
              <a:rPr lang="zh-CN" altLang="zh-CN" dirty="0"/>
              <a:t>例如</a:t>
            </a:r>
            <a:r>
              <a:rPr lang="zh-CN" altLang="zh-CN" dirty="0" smtClean="0"/>
              <a:t>：</a:t>
            </a:r>
            <a:endParaRPr lang="zh-CN" altLang="zh-CN" dirty="0"/>
          </a:p>
        </p:txBody>
      </p:sp>
      <p:sp>
        <p:nvSpPr>
          <p:cNvPr id="4" name="TextBox 3"/>
          <p:cNvSpPr txBox="1"/>
          <p:nvPr/>
        </p:nvSpPr>
        <p:spPr>
          <a:xfrm>
            <a:off x="1775637" y="2030819"/>
            <a:ext cx="9101470" cy="2352973"/>
          </a:xfrm>
          <a:prstGeom prst="roundRect">
            <a:avLst>
              <a:gd name="adj" fmla="val 4580"/>
            </a:avLst>
          </a:prstGeom>
          <a:solidFill>
            <a:srgbClr val="EDD0D0"/>
          </a:solidFill>
        </p:spPr>
        <p:txBody>
          <a:bodyPr wrap="square" rtlCol="0">
            <a:spAutoFit/>
          </a:bodyPr>
          <a:lstStyle/>
          <a:p>
            <a:r>
              <a:rPr lang="en-US" altLang="zh-CN" dirty="0" err="1"/>
              <a:t>ushort</a:t>
            </a:r>
            <a:r>
              <a:rPr lang="en-US" altLang="zh-CN" dirty="0"/>
              <a:t>  n;</a:t>
            </a:r>
            <a:endParaRPr lang="zh-CN" altLang="zh-CN" dirty="0"/>
          </a:p>
          <a:p>
            <a:r>
              <a:rPr lang="en-US" altLang="zh-CN" dirty="0"/>
              <a:t>n=0x17ff ;</a:t>
            </a:r>
            <a:endParaRPr lang="zh-CN" altLang="zh-CN" dirty="0"/>
          </a:p>
          <a:p>
            <a:r>
              <a:rPr lang="en-US" altLang="zh-CN" dirty="0"/>
              <a:t>if ( n &amp; 0x8000 == 0 ) </a:t>
            </a:r>
            <a:endParaRPr lang="zh-CN" altLang="zh-CN" dirty="0"/>
          </a:p>
          <a:p>
            <a:r>
              <a:rPr lang="en-US" altLang="zh-CN" dirty="0"/>
              <a:t>  	</a:t>
            </a:r>
            <a:r>
              <a:rPr lang="en-US" altLang="zh-CN" dirty="0" err="1"/>
              <a:t>Console.WriteLine</a:t>
            </a:r>
            <a:r>
              <a:rPr lang="en-US" altLang="zh-CN" dirty="0"/>
              <a:t> ("</a:t>
            </a:r>
            <a:r>
              <a:rPr lang="zh-CN" altLang="zh-CN" dirty="0"/>
              <a:t>最高位第十五位为</a:t>
            </a:r>
            <a:r>
              <a:rPr lang="en-US" altLang="zh-CN" dirty="0"/>
              <a:t>0" ) ;</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a:t>
            </a:r>
            <a:r>
              <a:rPr lang="zh-CN" altLang="zh-CN" dirty="0"/>
              <a:t>最高位第十五位为</a:t>
            </a:r>
            <a:r>
              <a:rPr lang="en-US" altLang="zh-CN" dirty="0"/>
              <a:t>1" ) ;</a:t>
            </a:r>
            <a:endParaRPr lang="zh-CN" altLang="zh-CN" dirty="0"/>
          </a:p>
          <a:p>
            <a:r>
              <a:rPr lang="en-US" altLang="zh-CN" dirty="0"/>
              <a:t>n = n &amp; 0x7ffff ;     			</a:t>
            </a:r>
            <a:r>
              <a:rPr lang="en-US" altLang="zh-CN" dirty="0" smtClean="0"/>
              <a:t>// </a:t>
            </a:r>
            <a:r>
              <a:rPr lang="en-US" altLang="zh-CN" dirty="0"/>
              <a:t>n </a:t>
            </a:r>
            <a:r>
              <a:rPr lang="zh-CN" altLang="zh-CN" dirty="0"/>
              <a:t>的最高位（第</a:t>
            </a:r>
            <a:r>
              <a:rPr lang="en-US" altLang="zh-CN" dirty="0"/>
              <a:t>15</a:t>
            </a:r>
            <a:r>
              <a:rPr lang="zh-CN" altLang="zh-CN" dirty="0"/>
              <a:t>位）置</a:t>
            </a:r>
            <a:r>
              <a:rPr lang="en-US" altLang="zh-CN" dirty="0"/>
              <a:t>0</a:t>
            </a:r>
            <a:r>
              <a:rPr lang="zh-CN" altLang="zh-CN" dirty="0"/>
              <a:t>，其他位不变</a:t>
            </a:r>
          </a:p>
          <a:p>
            <a:r>
              <a:rPr lang="en-US" altLang="zh-CN" dirty="0"/>
              <a:t>n = n | 0x8000 ;      			</a:t>
            </a:r>
            <a:r>
              <a:rPr lang="en-US" altLang="zh-CN" dirty="0" smtClean="0"/>
              <a:t>// </a:t>
            </a:r>
            <a:r>
              <a:rPr lang="en-US" altLang="zh-CN" dirty="0"/>
              <a:t>n </a:t>
            </a:r>
            <a:r>
              <a:rPr lang="zh-CN" altLang="zh-CN" dirty="0"/>
              <a:t>的最高位（第</a:t>
            </a:r>
            <a:r>
              <a:rPr lang="en-US" altLang="zh-CN" dirty="0"/>
              <a:t>15</a:t>
            </a:r>
            <a:r>
              <a:rPr lang="zh-CN" altLang="zh-CN" dirty="0"/>
              <a:t>位）置</a:t>
            </a:r>
            <a:r>
              <a:rPr lang="en-US" altLang="zh-CN" dirty="0"/>
              <a:t>1</a:t>
            </a:r>
            <a:r>
              <a:rPr lang="zh-CN" altLang="zh-CN" dirty="0"/>
              <a:t>，其他位</a:t>
            </a:r>
            <a:r>
              <a:rPr lang="zh-CN" altLang="zh-CN" dirty="0" smtClean="0"/>
              <a:t>不变</a:t>
            </a:r>
            <a:endParaRPr lang="en-US" altLang="zh-CN" dirty="0" smtClean="0"/>
          </a:p>
        </p:txBody>
      </p:sp>
    </p:spTree>
    <p:extLst>
      <p:ext uri="{BB962C8B-B14F-4D97-AF65-F5344CB8AC3E}">
        <p14:creationId xmlns:p14="http://schemas.microsoft.com/office/powerpoint/2010/main" val="79462889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925033" y="1095153"/>
            <a:ext cx="10302948" cy="646331"/>
          </a:xfrm>
          <a:prstGeom prst="rect">
            <a:avLst/>
          </a:prstGeom>
          <a:noFill/>
        </p:spPr>
        <p:txBody>
          <a:bodyPr wrap="square" rtlCol="0">
            <a:spAutoFit/>
          </a:bodyPr>
          <a:lstStyle/>
          <a:p>
            <a:pPr indent="446088"/>
            <a:r>
              <a:rPr lang="zh-CN" altLang="zh-CN" dirty="0"/>
              <a:t>按位异或运算有一个特别的属性，假设有两个整型数</a:t>
            </a:r>
            <a:r>
              <a:rPr lang="en-US" altLang="zh-CN" dirty="0"/>
              <a:t>x</a:t>
            </a:r>
            <a:r>
              <a:rPr lang="zh-CN" altLang="zh-CN" dirty="0"/>
              <a:t>和</a:t>
            </a:r>
            <a:r>
              <a:rPr lang="en-US" altLang="zh-CN" dirty="0"/>
              <a:t> y</a:t>
            </a:r>
            <a:r>
              <a:rPr lang="zh-CN" altLang="zh-CN" dirty="0"/>
              <a:t>，则表达式</a:t>
            </a:r>
            <a:r>
              <a:rPr lang="en-US" altLang="zh-CN" dirty="0"/>
              <a:t> (x ^ y) ^ y</a:t>
            </a:r>
            <a:r>
              <a:rPr lang="zh-CN" altLang="zh-CN" dirty="0"/>
              <a:t>值还原为</a:t>
            </a:r>
            <a:r>
              <a:rPr lang="en-US" altLang="zh-CN" dirty="0"/>
              <a:t>x</a:t>
            </a:r>
            <a:r>
              <a:rPr lang="zh-CN" altLang="zh-CN" dirty="0"/>
              <a:t>，利用这个属性可以创建简单的加密程序。例如</a:t>
            </a:r>
            <a:r>
              <a:rPr lang="zh-CN" altLang="zh-CN" dirty="0" smtClean="0"/>
              <a:t>：</a:t>
            </a:r>
            <a:endParaRPr lang="zh-CN" altLang="zh-CN" dirty="0"/>
          </a:p>
        </p:txBody>
      </p:sp>
      <p:sp>
        <p:nvSpPr>
          <p:cNvPr id="4" name="TextBox 3"/>
          <p:cNvSpPr txBox="1"/>
          <p:nvPr/>
        </p:nvSpPr>
        <p:spPr>
          <a:xfrm>
            <a:off x="1531088" y="1754194"/>
            <a:ext cx="9505507" cy="2553891"/>
          </a:xfrm>
          <a:prstGeom prst="roundRect">
            <a:avLst>
              <a:gd name="adj" fmla="val 8340"/>
            </a:avLst>
          </a:prstGeom>
          <a:solidFill>
            <a:srgbClr val="EDD0D0"/>
          </a:solidFill>
        </p:spPr>
        <p:txBody>
          <a:bodyPr wrap="square" rtlCol="0">
            <a:spAutoFit/>
          </a:bodyPr>
          <a:lstStyle/>
          <a:p>
            <a:r>
              <a:rPr lang="en-US" altLang="zh-CN" sz="1600" dirty="0"/>
              <a:t>char ch1 = 'O' , ch2 = 'K' ;</a:t>
            </a:r>
            <a:endParaRPr lang="zh-CN" altLang="zh-CN" sz="1600" dirty="0"/>
          </a:p>
          <a:p>
            <a:r>
              <a:rPr lang="en-US" altLang="zh-CN" sz="1600" dirty="0" err="1"/>
              <a:t>int</a:t>
            </a:r>
            <a:r>
              <a:rPr lang="en-US" altLang="zh-CN" sz="1600" dirty="0"/>
              <a:t> key = 0x1f ;</a:t>
            </a:r>
            <a:endParaRPr lang="zh-CN" altLang="zh-CN" sz="1600" dirty="0"/>
          </a:p>
          <a:p>
            <a:r>
              <a:rPr lang="en-US" altLang="zh-CN" sz="1600" dirty="0" err="1"/>
              <a:t>Console.WriteLine</a:t>
            </a:r>
            <a:r>
              <a:rPr lang="en-US" altLang="zh-CN" sz="1600" dirty="0"/>
              <a:t> ("</a:t>
            </a:r>
            <a:r>
              <a:rPr lang="zh-CN" altLang="zh-CN" sz="1600" dirty="0"/>
              <a:t>明文：</a:t>
            </a:r>
            <a:r>
              <a:rPr lang="en-US" altLang="zh-CN" sz="1600" dirty="0"/>
              <a:t>" + ch1 + ch2 ) ;</a:t>
            </a:r>
            <a:endParaRPr lang="zh-CN" altLang="zh-CN" sz="1600" dirty="0"/>
          </a:p>
          <a:p>
            <a:r>
              <a:rPr lang="en-US" altLang="zh-CN" sz="1600" dirty="0"/>
              <a:t>ch1 = (char) (ch1 ^ key ) ;</a:t>
            </a:r>
            <a:endParaRPr lang="zh-CN" altLang="zh-CN" sz="1600" dirty="0"/>
          </a:p>
          <a:p>
            <a:r>
              <a:rPr lang="en-US" altLang="zh-CN" sz="1600" dirty="0"/>
              <a:t>ch2 = (char) (ch2 ^ key ) ;</a:t>
            </a:r>
            <a:endParaRPr lang="zh-CN" altLang="zh-CN" sz="1600" dirty="0"/>
          </a:p>
          <a:p>
            <a:r>
              <a:rPr lang="en-US" altLang="zh-CN" sz="1600" dirty="0" err="1"/>
              <a:t>Console.WriteLine</a:t>
            </a:r>
            <a:r>
              <a:rPr lang="en-US" altLang="zh-CN" sz="1600" dirty="0"/>
              <a:t> ("</a:t>
            </a:r>
            <a:r>
              <a:rPr lang="zh-CN" altLang="zh-CN" sz="1600" dirty="0"/>
              <a:t>密文：</a:t>
            </a:r>
            <a:r>
              <a:rPr lang="en-US" altLang="zh-CN" sz="1600" dirty="0"/>
              <a:t>" + ch1 + ch2 ) ;</a:t>
            </a:r>
            <a:endParaRPr lang="zh-CN" altLang="zh-CN" sz="1600" dirty="0"/>
          </a:p>
          <a:p>
            <a:r>
              <a:rPr lang="en-US" altLang="zh-CN" sz="1600" dirty="0"/>
              <a:t>ch1 = (char) (ch1 ^ key ) ;</a:t>
            </a:r>
            <a:endParaRPr lang="zh-CN" altLang="zh-CN" sz="1600" dirty="0"/>
          </a:p>
          <a:p>
            <a:r>
              <a:rPr lang="en-US" altLang="zh-CN" sz="1600" dirty="0"/>
              <a:t>ch2 = (char) (ch2 ^ key ) ;</a:t>
            </a:r>
            <a:endParaRPr lang="zh-CN" altLang="zh-CN" sz="1600" dirty="0"/>
          </a:p>
          <a:p>
            <a:r>
              <a:rPr lang="en-US" altLang="zh-CN" sz="1600" dirty="0" err="1"/>
              <a:t>Console.WriteLine</a:t>
            </a:r>
            <a:r>
              <a:rPr lang="en-US" altLang="zh-CN" sz="1600" dirty="0"/>
              <a:t> ("</a:t>
            </a:r>
            <a:r>
              <a:rPr lang="zh-CN" altLang="zh-CN" sz="1600" dirty="0"/>
              <a:t>解码：</a:t>
            </a:r>
            <a:r>
              <a:rPr lang="en-US" altLang="zh-CN" sz="1600" dirty="0"/>
              <a:t>" + ch1 + ch2 ) </a:t>
            </a:r>
            <a:r>
              <a:rPr lang="en-US" altLang="zh-CN" sz="1600" dirty="0" smtClean="0"/>
              <a:t>;</a:t>
            </a:r>
            <a:endParaRPr lang="zh-CN" altLang="zh-CN" sz="1600" dirty="0"/>
          </a:p>
        </p:txBody>
      </p:sp>
      <p:sp>
        <p:nvSpPr>
          <p:cNvPr id="5" name="矩形 4"/>
          <p:cNvSpPr/>
          <p:nvPr/>
        </p:nvSpPr>
        <p:spPr>
          <a:xfrm>
            <a:off x="1410586" y="4318718"/>
            <a:ext cx="6096000" cy="646331"/>
          </a:xfrm>
          <a:prstGeom prst="rect">
            <a:avLst/>
          </a:prstGeom>
        </p:spPr>
        <p:txBody>
          <a:bodyPr>
            <a:spAutoFit/>
          </a:bodyPr>
          <a:lstStyle/>
          <a:p>
            <a:r>
              <a:rPr lang="zh-CN" altLang="zh-CN" dirty="0"/>
              <a:t>移位运算符有两个：一个左移（</a:t>
            </a:r>
            <a:r>
              <a:rPr lang="en-US" altLang="zh-CN" dirty="0"/>
              <a:t>&lt;&lt;</a:t>
            </a:r>
            <a:r>
              <a:rPr lang="zh-CN" altLang="zh-CN" dirty="0"/>
              <a:t>），一个右移（</a:t>
            </a:r>
            <a:r>
              <a:rPr lang="en-US" altLang="zh-CN" dirty="0"/>
              <a:t>&gt;&gt;</a:t>
            </a:r>
            <a:r>
              <a:rPr lang="zh-CN" altLang="zh-CN" dirty="0"/>
              <a:t>）。</a:t>
            </a:r>
          </a:p>
          <a:p>
            <a:r>
              <a:rPr lang="zh-CN" altLang="zh-CN" dirty="0"/>
              <a:t>语法形式：</a:t>
            </a:r>
          </a:p>
        </p:txBody>
      </p:sp>
      <p:sp>
        <p:nvSpPr>
          <p:cNvPr id="6" name="圆角矩形 5"/>
          <p:cNvSpPr/>
          <p:nvPr/>
        </p:nvSpPr>
        <p:spPr>
          <a:xfrm>
            <a:off x="1531087" y="4965049"/>
            <a:ext cx="9505507" cy="715089"/>
          </a:xfrm>
          <a:prstGeom prst="roundRect">
            <a:avLst/>
          </a:prstGeom>
          <a:solidFill>
            <a:srgbClr val="EDD0D0"/>
          </a:solidFill>
        </p:spPr>
        <p:txBody>
          <a:bodyPr wrap="square">
            <a:spAutoFit/>
          </a:bodyPr>
          <a:lstStyle/>
          <a:p>
            <a:r>
              <a:rPr lang="en-US" altLang="zh-CN" dirty="0"/>
              <a:t>value &lt;&lt; </a:t>
            </a:r>
            <a:r>
              <a:rPr lang="en-US" altLang="zh-CN" dirty="0" err="1"/>
              <a:t>num_bits</a:t>
            </a:r>
            <a:endParaRPr lang="zh-CN" altLang="zh-CN" dirty="0"/>
          </a:p>
          <a:p>
            <a:r>
              <a:rPr lang="en-US" altLang="zh-CN" dirty="0"/>
              <a:t>value &gt;&gt; </a:t>
            </a:r>
            <a:r>
              <a:rPr lang="en-US" altLang="zh-CN" dirty="0" err="1"/>
              <a:t>num_bits</a:t>
            </a:r>
            <a:endParaRPr lang="zh-CN" altLang="zh-CN" dirty="0"/>
          </a:p>
        </p:txBody>
      </p:sp>
    </p:spTree>
    <p:extLst>
      <p:ext uri="{BB962C8B-B14F-4D97-AF65-F5344CB8AC3E}">
        <p14:creationId xmlns:p14="http://schemas.microsoft.com/office/powerpoint/2010/main" val="259198067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095153" y="1180214"/>
            <a:ext cx="10026503" cy="1477328"/>
          </a:xfrm>
          <a:prstGeom prst="rect">
            <a:avLst/>
          </a:prstGeom>
          <a:noFill/>
        </p:spPr>
        <p:txBody>
          <a:bodyPr wrap="square" rtlCol="0">
            <a:spAutoFit/>
          </a:bodyPr>
          <a:lstStyle/>
          <a:p>
            <a:pPr indent="446088"/>
            <a:r>
              <a:rPr lang="zh-CN" altLang="zh-CN" dirty="0"/>
              <a:t>（</a:t>
            </a:r>
            <a:r>
              <a:rPr lang="en-US" altLang="zh-CN" dirty="0"/>
              <a:t>1</a:t>
            </a:r>
            <a:r>
              <a:rPr lang="zh-CN" altLang="zh-CN" dirty="0"/>
              <a:t>）左移。将给定的</a:t>
            </a:r>
            <a:r>
              <a:rPr lang="en-US" altLang="zh-CN" dirty="0"/>
              <a:t>value</a:t>
            </a:r>
            <a:r>
              <a:rPr lang="zh-CN" altLang="zh-CN" dirty="0"/>
              <a:t>向左移动</a:t>
            </a:r>
            <a:r>
              <a:rPr lang="en-US" altLang="zh-CN" dirty="0" err="1"/>
              <a:t>num_bits</a:t>
            </a:r>
            <a:r>
              <a:rPr lang="zh-CN" altLang="zh-CN" dirty="0"/>
              <a:t>位，左边移出的位丢掉，右边空出的位填</a:t>
            </a:r>
            <a:r>
              <a:rPr lang="en-US" altLang="zh-CN" dirty="0"/>
              <a:t>0</a:t>
            </a:r>
            <a:r>
              <a:rPr lang="zh-CN" altLang="zh-CN" dirty="0"/>
              <a:t>。</a:t>
            </a:r>
          </a:p>
          <a:p>
            <a:pPr indent="446088"/>
            <a:r>
              <a:rPr lang="zh-CN" altLang="zh-CN" dirty="0"/>
              <a:t>例如：</a:t>
            </a:r>
            <a:r>
              <a:rPr lang="en-US" altLang="zh-CN" dirty="0"/>
              <a:t>0x1A &lt;&lt; 2</a:t>
            </a:r>
            <a:r>
              <a:rPr lang="zh-CN" altLang="zh-CN" dirty="0"/>
              <a:t>，左移过程如图</a:t>
            </a:r>
            <a:r>
              <a:rPr lang="en-US" altLang="zh-CN" dirty="0"/>
              <a:t>2.7</a:t>
            </a:r>
            <a:r>
              <a:rPr lang="zh-CN" altLang="zh-CN" dirty="0"/>
              <a:t>（</a:t>
            </a:r>
            <a:r>
              <a:rPr lang="en-US" altLang="zh-CN" dirty="0"/>
              <a:t>a</a:t>
            </a:r>
            <a:r>
              <a:rPr lang="zh-CN" altLang="zh-CN" dirty="0"/>
              <a:t>）所示。</a:t>
            </a:r>
          </a:p>
          <a:p>
            <a:pPr indent="446088"/>
            <a:r>
              <a:rPr lang="en-US" altLang="zh-CN" dirty="0"/>
              <a:t>0x1A</a:t>
            </a:r>
            <a:r>
              <a:rPr lang="zh-CN" altLang="zh-CN" dirty="0"/>
              <a:t>（十进制数</a:t>
            </a:r>
            <a:r>
              <a:rPr lang="en-US" altLang="zh-CN" baseline="-25000" dirty="0"/>
              <a:t> </a:t>
            </a:r>
            <a:r>
              <a:rPr lang="en-US" altLang="zh-CN" dirty="0"/>
              <a:t>26</a:t>
            </a:r>
            <a:r>
              <a:rPr lang="zh-CN" altLang="zh-CN" dirty="0"/>
              <a:t>）经过左移</a:t>
            </a:r>
            <a:r>
              <a:rPr lang="en-US" altLang="zh-CN" baseline="-25000" dirty="0"/>
              <a:t> </a:t>
            </a:r>
            <a:r>
              <a:rPr lang="en-US" altLang="zh-CN" dirty="0"/>
              <a:t>2</a:t>
            </a:r>
            <a:r>
              <a:rPr lang="en-US" altLang="zh-CN" baseline="-25000" dirty="0"/>
              <a:t> </a:t>
            </a:r>
            <a:r>
              <a:rPr lang="zh-CN" altLang="zh-CN" dirty="0"/>
              <a:t>位运算，结果值是</a:t>
            </a:r>
            <a:r>
              <a:rPr lang="en-US" altLang="zh-CN" baseline="-25000" dirty="0"/>
              <a:t> </a:t>
            </a:r>
            <a:r>
              <a:rPr lang="en-US" altLang="zh-CN" dirty="0"/>
              <a:t>0x68</a:t>
            </a:r>
            <a:r>
              <a:rPr lang="zh-CN" altLang="zh-CN" dirty="0"/>
              <a:t>（十进制数</a:t>
            </a:r>
            <a:r>
              <a:rPr lang="en-US" altLang="zh-CN" baseline="-25000" dirty="0"/>
              <a:t> </a:t>
            </a:r>
            <a:r>
              <a:rPr lang="en-US" altLang="zh-CN" dirty="0"/>
              <a:t>104</a:t>
            </a:r>
            <a:r>
              <a:rPr lang="zh-CN" altLang="zh-CN" dirty="0"/>
              <a:t>），相当于对</a:t>
            </a:r>
            <a:r>
              <a:rPr lang="en-US" altLang="zh-CN" dirty="0"/>
              <a:t>0x1A</a:t>
            </a:r>
            <a:r>
              <a:rPr lang="zh-CN" altLang="zh-CN" dirty="0"/>
              <a:t>的值乘以</a:t>
            </a:r>
            <a:r>
              <a:rPr lang="en-US" altLang="zh-CN" dirty="0"/>
              <a:t>2</a:t>
            </a:r>
            <a:r>
              <a:rPr lang="en-US" altLang="zh-CN" baseline="30000" dirty="0"/>
              <a:t>2</a:t>
            </a:r>
            <a:r>
              <a:rPr lang="zh-CN" altLang="zh-CN" dirty="0"/>
              <a:t>。但如果左移丢掉的位含有</a:t>
            </a:r>
            <a:r>
              <a:rPr lang="en-US" altLang="zh-CN" dirty="0"/>
              <a:t>1</a:t>
            </a:r>
            <a:r>
              <a:rPr lang="zh-CN" altLang="zh-CN" dirty="0"/>
              <a:t>，那么左移之后的值可能反而会变小。</a:t>
            </a:r>
          </a:p>
          <a:p>
            <a:pPr indent="446088"/>
            <a:r>
              <a:rPr lang="zh-CN" altLang="zh-CN" dirty="0"/>
              <a:t>例如：</a:t>
            </a:r>
            <a:r>
              <a:rPr lang="en-US" altLang="zh-CN" dirty="0"/>
              <a:t>0x4A &lt;&lt; 2</a:t>
            </a:r>
            <a:r>
              <a:rPr lang="zh-CN" altLang="zh-CN" dirty="0"/>
              <a:t>，左移过程如图</a:t>
            </a:r>
            <a:r>
              <a:rPr lang="en-US" altLang="zh-CN" dirty="0"/>
              <a:t>2.7</a:t>
            </a:r>
            <a:r>
              <a:rPr lang="zh-CN" altLang="zh-CN" dirty="0"/>
              <a:t>（</a:t>
            </a:r>
            <a:r>
              <a:rPr lang="en-US" altLang="zh-CN" dirty="0"/>
              <a:t>b</a:t>
            </a:r>
            <a:r>
              <a:rPr lang="zh-CN" altLang="zh-CN" dirty="0"/>
              <a:t>）所示</a:t>
            </a:r>
            <a:r>
              <a:rPr lang="zh-CN" altLang="zh-CN" dirty="0" smtClean="0"/>
              <a:t>。</a:t>
            </a:r>
            <a:endParaRPr lang="zh-CN" altLang="zh-CN" dirty="0"/>
          </a:p>
        </p:txBody>
      </p:sp>
      <p:pic>
        <p:nvPicPr>
          <p:cNvPr id="29698" name="Picture 2" descr="2t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2001" y="2874630"/>
            <a:ext cx="6949190" cy="110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818571"/>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947407" y="1477925"/>
            <a:ext cx="10175358" cy="1477328"/>
          </a:xfrm>
          <a:prstGeom prst="rect">
            <a:avLst/>
          </a:prstGeom>
          <a:noFill/>
        </p:spPr>
        <p:txBody>
          <a:bodyPr wrap="square" rtlCol="0">
            <a:spAutoFit/>
          </a:bodyPr>
          <a:lstStyle/>
          <a:p>
            <a:pPr indent="446088"/>
            <a:r>
              <a:rPr lang="zh-CN" altLang="zh-CN" dirty="0"/>
              <a:t>（</a:t>
            </a:r>
            <a:r>
              <a:rPr lang="en-US" altLang="zh-CN" dirty="0"/>
              <a:t>2</a:t>
            </a:r>
            <a:r>
              <a:rPr lang="zh-CN" altLang="zh-CN" dirty="0"/>
              <a:t>）右移。将给定的</a:t>
            </a:r>
            <a:r>
              <a:rPr lang="en-US" altLang="zh-CN" baseline="-25000" dirty="0"/>
              <a:t> </a:t>
            </a:r>
            <a:r>
              <a:rPr lang="en-US" altLang="zh-CN" dirty="0"/>
              <a:t>value</a:t>
            </a:r>
            <a:r>
              <a:rPr lang="en-US" altLang="zh-CN" baseline="-25000" dirty="0"/>
              <a:t> </a:t>
            </a:r>
            <a:r>
              <a:rPr lang="zh-CN" altLang="zh-CN" dirty="0"/>
              <a:t>向右移动</a:t>
            </a:r>
            <a:r>
              <a:rPr lang="en-US" altLang="zh-CN" baseline="-25000" dirty="0"/>
              <a:t> </a:t>
            </a:r>
            <a:r>
              <a:rPr lang="en-US" altLang="zh-CN" dirty="0" err="1"/>
              <a:t>num_bits</a:t>
            </a:r>
            <a:r>
              <a:rPr lang="en-US" altLang="zh-CN" baseline="-25000" dirty="0"/>
              <a:t> </a:t>
            </a:r>
            <a:r>
              <a:rPr lang="zh-CN" altLang="zh-CN" dirty="0"/>
              <a:t>位，右边移出的位丢掉，左边空出的位要根据</a:t>
            </a:r>
            <a:r>
              <a:rPr lang="en-US" altLang="zh-CN" dirty="0"/>
              <a:t>value</a:t>
            </a:r>
            <a:r>
              <a:rPr lang="zh-CN" altLang="zh-CN" dirty="0"/>
              <a:t>的情况填</a:t>
            </a:r>
            <a:r>
              <a:rPr lang="en-US" altLang="zh-CN" dirty="0"/>
              <a:t>0</a:t>
            </a:r>
            <a:r>
              <a:rPr lang="zh-CN" altLang="zh-CN" dirty="0"/>
              <a:t>或</a:t>
            </a:r>
            <a:r>
              <a:rPr lang="en-US" altLang="zh-CN" dirty="0"/>
              <a:t>1</a:t>
            </a:r>
            <a:r>
              <a:rPr lang="zh-CN" altLang="zh-CN" dirty="0"/>
              <a:t>。</a:t>
            </a:r>
          </a:p>
          <a:p>
            <a:pPr indent="446088"/>
            <a:r>
              <a:rPr lang="zh-CN" altLang="zh-CN" dirty="0"/>
              <a:t>若</a:t>
            </a:r>
            <a:r>
              <a:rPr lang="en-US" altLang="zh-CN" dirty="0"/>
              <a:t>value</a:t>
            </a:r>
            <a:r>
              <a:rPr lang="zh-CN" altLang="zh-CN" dirty="0"/>
              <a:t>是一个带符号数，则按符号（正数为</a:t>
            </a:r>
            <a:r>
              <a:rPr lang="en-US" altLang="zh-CN" dirty="0"/>
              <a:t>0</a:t>
            </a:r>
            <a:r>
              <a:rPr lang="zh-CN" altLang="zh-CN" dirty="0"/>
              <a:t>，负数为</a:t>
            </a:r>
            <a:r>
              <a:rPr lang="en-US" altLang="zh-CN" dirty="0"/>
              <a:t>1</a:t>
            </a:r>
            <a:r>
              <a:rPr lang="zh-CN" altLang="zh-CN" dirty="0"/>
              <a:t>）补位。</a:t>
            </a:r>
          </a:p>
          <a:p>
            <a:pPr indent="446088"/>
            <a:r>
              <a:rPr lang="zh-CN" altLang="zh-CN" dirty="0"/>
              <a:t>例如：</a:t>
            </a:r>
            <a:r>
              <a:rPr lang="en-US" altLang="zh-CN" dirty="0"/>
              <a:t>0x77 &gt;&gt; 2</a:t>
            </a:r>
            <a:r>
              <a:rPr lang="zh-CN" altLang="zh-CN" dirty="0"/>
              <a:t>，右移过程如图</a:t>
            </a:r>
            <a:r>
              <a:rPr lang="en-US" altLang="zh-CN" dirty="0"/>
              <a:t>2.8</a:t>
            </a:r>
            <a:r>
              <a:rPr lang="zh-CN" altLang="zh-CN" dirty="0"/>
              <a:t>（</a:t>
            </a:r>
            <a:r>
              <a:rPr lang="en-US" altLang="zh-CN" dirty="0"/>
              <a:t>a</a:t>
            </a:r>
            <a:r>
              <a:rPr lang="zh-CN" altLang="zh-CN" dirty="0"/>
              <a:t>）所示。</a:t>
            </a:r>
            <a:r>
              <a:rPr lang="en-US" altLang="zh-CN" dirty="0"/>
              <a:t>0x8A &gt;&gt; 2</a:t>
            </a:r>
            <a:r>
              <a:rPr lang="zh-CN" altLang="zh-CN" dirty="0"/>
              <a:t>，右移过程如图</a:t>
            </a:r>
            <a:r>
              <a:rPr lang="en-US" altLang="zh-CN" dirty="0"/>
              <a:t>2.8</a:t>
            </a:r>
            <a:r>
              <a:rPr lang="zh-CN" altLang="zh-CN" dirty="0"/>
              <a:t>（</a:t>
            </a:r>
            <a:r>
              <a:rPr lang="en-US" altLang="zh-CN" dirty="0"/>
              <a:t>b</a:t>
            </a:r>
            <a:r>
              <a:rPr lang="zh-CN" altLang="zh-CN" dirty="0"/>
              <a:t>）所示。</a:t>
            </a:r>
          </a:p>
          <a:p>
            <a:pPr indent="446088"/>
            <a:r>
              <a:rPr lang="zh-CN" altLang="zh-CN" dirty="0"/>
              <a:t>若</a:t>
            </a:r>
            <a:r>
              <a:rPr lang="en-US" altLang="zh-CN" baseline="-25000" dirty="0"/>
              <a:t> </a:t>
            </a:r>
            <a:r>
              <a:rPr lang="en-US" altLang="zh-CN" dirty="0"/>
              <a:t>value</a:t>
            </a:r>
            <a:r>
              <a:rPr lang="en-US" altLang="zh-CN" baseline="-25000" dirty="0"/>
              <a:t> </a:t>
            </a:r>
            <a:r>
              <a:rPr lang="zh-CN" altLang="zh-CN" dirty="0"/>
              <a:t>是一个无符号数，左边空出的位补</a:t>
            </a:r>
            <a:r>
              <a:rPr lang="en-US" altLang="zh-CN" dirty="0"/>
              <a:t>0</a:t>
            </a:r>
            <a:r>
              <a:rPr lang="zh-CN" altLang="zh-CN" dirty="0"/>
              <a:t>。右移运算符的作用相当于将</a:t>
            </a:r>
            <a:r>
              <a:rPr lang="en-US" altLang="zh-CN" dirty="0"/>
              <a:t>value</a:t>
            </a:r>
            <a:r>
              <a:rPr lang="zh-CN" altLang="zh-CN" dirty="0"/>
              <a:t>的值整除以</a:t>
            </a:r>
            <a:r>
              <a:rPr lang="en-US" altLang="zh-CN" dirty="0"/>
              <a:t> </a:t>
            </a:r>
            <a:r>
              <a:rPr lang="zh-CN" altLang="zh-CN" dirty="0" smtClean="0"/>
              <a:t>。</a:t>
            </a:r>
            <a:endParaRPr lang="zh-CN" altLang="zh-CN" dirty="0"/>
          </a:p>
        </p:txBody>
      </p:sp>
      <p:pic>
        <p:nvPicPr>
          <p:cNvPr id="30722" name="Picture 2" descr="2t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503" y="3115793"/>
            <a:ext cx="6531384" cy="1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20586" y="4336380"/>
            <a:ext cx="4724370" cy="369332"/>
          </a:xfrm>
          <a:prstGeom prst="rect">
            <a:avLst/>
          </a:prstGeom>
        </p:spPr>
        <p:txBody>
          <a:bodyPr wrap="none">
            <a:spAutoFit/>
          </a:bodyPr>
          <a:lstStyle/>
          <a:p>
            <a:r>
              <a:rPr lang="zh-CN" altLang="zh-CN" dirty="0"/>
              <a:t>例如：</a:t>
            </a:r>
            <a:r>
              <a:rPr lang="en-US" altLang="zh-CN" dirty="0"/>
              <a:t>0x8AU &gt;&gt; 2</a:t>
            </a:r>
            <a:r>
              <a:rPr lang="zh-CN" altLang="zh-CN" dirty="0"/>
              <a:t>，右移过程如图</a:t>
            </a:r>
            <a:r>
              <a:rPr lang="en-US" altLang="zh-CN" dirty="0"/>
              <a:t>2.9</a:t>
            </a:r>
            <a:r>
              <a:rPr lang="zh-CN" altLang="zh-CN" dirty="0"/>
              <a:t>所示。</a:t>
            </a:r>
          </a:p>
        </p:txBody>
      </p:sp>
      <p:pic>
        <p:nvPicPr>
          <p:cNvPr id="30723" name="Picture 3" descr="2t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0261" y="4837814"/>
            <a:ext cx="3173006" cy="106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831766"/>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赋值运算符</a:t>
            </a:r>
          </a:p>
        </p:txBody>
      </p:sp>
      <p:sp>
        <p:nvSpPr>
          <p:cNvPr id="2" name="矩形 1"/>
          <p:cNvSpPr/>
          <p:nvPr/>
        </p:nvSpPr>
        <p:spPr>
          <a:xfrm>
            <a:off x="3882742" y="4073673"/>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．简单赋值运算符</a:t>
            </a:r>
          </a:p>
        </p:txBody>
      </p:sp>
      <p:sp>
        <p:nvSpPr>
          <p:cNvPr id="3" name="矩形 2"/>
          <p:cNvSpPr/>
          <p:nvPr/>
        </p:nvSpPr>
        <p:spPr>
          <a:xfrm>
            <a:off x="6296332" y="4073673"/>
            <a:ext cx="217239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．复合赋值运算符</a:t>
            </a:r>
          </a:p>
        </p:txBody>
      </p:sp>
    </p:spTree>
    <p:extLst>
      <p:ext uri="{BB962C8B-B14F-4D97-AF65-F5344CB8AC3E}">
        <p14:creationId xmlns:p14="http://schemas.microsoft.com/office/powerpoint/2010/main" val="260150373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．简单赋值运算符</a:t>
            </a:r>
          </a:p>
        </p:txBody>
      </p:sp>
      <p:sp>
        <p:nvSpPr>
          <p:cNvPr id="3" name="矩形 2"/>
          <p:cNvSpPr/>
          <p:nvPr/>
        </p:nvSpPr>
        <p:spPr>
          <a:xfrm>
            <a:off x="1450009" y="1277311"/>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663631" y="1646643"/>
            <a:ext cx="9362331" cy="408623"/>
          </a:xfrm>
          <a:prstGeom prst="roundRect">
            <a:avLst/>
          </a:prstGeom>
          <a:solidFill>
            <a:srgbClr val="EDD0D0"/>
          </a:solidFill>
        </p:spPr>
        <p:txBody>
          <a:bodyPr wrap="square">
            <a:spAutoFit/>
          </a:bodyPr>
          <a:lstStyle/>
          <a:p>
            <a:r>
              <a:rPr lang="en-US" altLang="zh-CN" dirty="0" err="1"/>
              <a:t>var</a:t>
            </a:r>
            <a:r>
              <a:rPr lang="en-US" altLang="zh-CN" dirty="0"/>
              <a:t> = </a:t>
            </a:r>
            <a:r>
              <a:rPr lang="en-US" altLang="zh-CN" dirty="0" err="1"/>
              <a:t>exp</a:t>
            </a:r>
            <a:endParaRPr lang="zh-CN" altLang="zh-CN" dirty="0"/>
          </a:p>
        </p:txBody>
      </p:sp>
      <p:sp>
        <p:nvSpPr>
          <p:cNvPr id="5" name="TextBox 4"/>
          <p:cNvSpPr txBox="1"/>
          <p:nvPr/>
        </p:nvSpPr>
        <p:spPr>
          <a:xfrm>
            <a:off x="1073888" y="2169042"/>
            <a:ext cx="10143461" cy="1285032"/>
          </a:xfrm>
          <a:prstGeom prst="rect">
            <a:avLst/>
          </a:prstGeom>
          <a:noFill/>
        </p:spPr>
        <p:txBody>
          <a:bodyPr wrap="square" rtlCol="0">
            <a:spAutoFit/>
          </a:bodyPr>
          <a:lstStyle/>
          <a:p>
            <a:pPr indent="446088">
              <a:lnSpc>
                <a:spcPct val="150000"/>
              </a:lnSpc>
            </a:pPr>
            <a:r>
              <a:rPr lang="zh-CN" altLang="zh-CN" dirty="0"/>
              <a:t>运算符左边的称为左值，右边的称为右值。右值是一个与左值类型兼容的表达式（</a:t>
            </a:r>
            <a:r>
              <a:rPr lang="en-US" altLang="zh-CN" dirty="0" err="1"/>
              <a:t>exp</a:t>
            </a:r>
            <a:r>
              <a:rPr lang="zh-CN" altLang="zh-CN" dirty="0"/>
              <a:t>），它可以是常量、变量或一般表达式。左值必须是一个已定义的变量或对象（</a:t>
            </a:r>
            <a:r>
              <a:rPr lang="en-US" altLang="zh-CN" dirty="0" err="1"/>
              <a:t>obj</a:t>
            </a:r>
            <a:r>
              <a:rPr lang="zh-CN" altLang="zh-CN" dirty="0"/>
              <a:t>），因为赋值运算就是将表达式的值存放到左值，因此左值必须是内存中已分配的实际物理空间</a:t>
            </a:r>
            <a:r>
              <a:rPr lang="zh-CN" altLang="zh-CN" dirty="0" smtClean="0"/>
              <a:t>。</a:t>
            </a:r>
            <a:endParaRPr lang="zh-CN" altLang="zh-CN" dirty="0"/>
          </a:p>
        </p:txBody>
      </p:sp>
    </p:spTree>
    <p:extLst>
      <p:ext uri="{BB962C8B-B14F-4D97-AF65-F5344CB8AC3E}">
        <p14:creationId xmlns:p14="http://schemas.microsoft.com/office/powerpoint/2010/main" val="311581900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．复合赋值运算符</a:t>
            </a:r>
          </a:p>
        </p:txBody>
      </p:sp>
      <p:sp>
        <p:nvSpPr>
          <p:cNvPr id="3" name="TextBox 2"/>
          <p:cNvSpPr txBox="1"/>
          <p:nvPr/>
        </p:nvSpPr>
        <p:spPr>
          <a:xfrm>
            <a:off x="1158949" y="1148316"/>
            <a:ext cx="9835116" cy="646331"/>
          </a:xfrm>
          <a:prstGeom prst="rect">
            <a:avLst/>
          </a:prstGeom>
          <a:noFill/>
        </p:spPr>
        <p:txBody>
          <a:bodyPr wrap="square" rtlCol="0">
            <a:spAutoFit/>
          </a:bodyPr>
          <a:lstStyle/>
          <a:p>
            <a:r>
              <a:rPr lang="zh-CN" altLang="zh-CN" dirty="0"/>
              <a:t>在进行如</a:t>
            </a:r>
            <a:r>
              <a:rPr lang="en-US" altLang="zh-CN" dirty="0"/>
              <a:t>x = x +3 </a:t>
            </a:r>
            <a:r>
              <a:rPr lang="zh-CN" altLang="zh-CN" dirty="0"/>
              <a:t>运算时，</a:t>
            </a:r>
            <a:r>
              <a:rPr lang="en-US" altLang="zh-CN" dirty="0"/>
              <a:t>C#</a:t>
            </a:r>
            <a:r>
              <a:rPr lang="zh-CN" altLang="zh-CN" dirty="0"/>
              <a:t>提供了一种简化方式：</a:t>
            </a:r>
            <a:r>
              <a:rPr lang="en-US" altLang="zh-CN" dirty="0"/>
              <a:t>x +=3</a:t>
            </a:r>
            <a:r>
              <a:rPr lang="zh-CN" altLang="zh-CN" dirty="0"/>
              <a:t>，这就是复合赋值运算。</a:t>
            </a:r>
          </a:p>
          <a:p>
            <a:r>
              <a:rPr lang="zh-CN" altLang="zh-CN" dirty="0"/>
              <a:t>语法形式</a:t>
            </a:r>
            <a:r>
              <a:rPr lang="zh-CN" altLang="zh-CN" dirty="0" smtClean="0"/>
              <a:t>：</a:t>
            </a:r>
            <a:endParaRPr lang="zh-CN" altLang="zh-CN" dirty="0"/>
          </a:p>
        </p:txBody>
      </p:sp>
      <p:sp>
        <p:nvSpPr>
          <p:cNvPr id="4" name="圆角矩形 3"/>
          <p:cNvSpPr/>
          <p:nvPr/>
        </p:nvSpPr>
        <p:spPr>
          <a:xfrm>
            <a:off x="1750827" y="1794647"/>
            <a:ext cx="9083749" cy="408623"/>
          </a:xfrm>
          <a:prstGeom prst="roundRect">
            <a:avLst/>
          </a:prstGeom>
          <a:solidFill>
            <a:srgbClr val="EDD0D0"/>
          </a:solidFill>
        </p:spPr>
        <p:txBody>
          <a:bodyPr wrap="square">
            <a:spAutoFit/>
          </a:bodyPr>
          <a:lstStyle/>
          <a:p>
            <a:r>
              <a:rPr lang="en-US" altLang="zh-CN" dirty="0" err="1" smtClean="0"/>
              <a:t>var</a:t>
            </a:r>
            <a:r>
              <a:rPr lang="en-US" altLang="zh-CN" dirty="0" smtClean="0"/>
              <a:t>  op</a:t>
            </a:r>
            <a:r>
              <a:rPr lang="en-US" altLang="zh-CN" dirty="0"/>
              <a:t>= </a:t>
            </a:r>
            <a:r>
              <a:rPr lang="en-US" altLang="zh-CN" dirty="0" err="1"/>
              <a:t>exp</a:t>
            </a:r>
            <a:r>
              <a:rPr lang="en-US" altLang="zh-CN" dirty="0"/>
              <a:t>					// op </a:t>
            </a:r>
            <a:r>
              <a:rPr lang="zh-CN" altLang="zh-CN" dirty="0"/>
              <a:t>表示某一运算符</a:t>
            </a:r>
          </a:p>
        </p:txBody>
      </p:sp>
      <p:sp>
        <p:nvSpPr>
          <p:cNvPr id="5" name="矩形 4"/>
          <p:cNvSpPr/>
          <p:nvPr/>
        </p:nvSpPr>
        <p:spPr>
          <a:xfrm>
            <a:off x="1163285" y="2308669"/>
            <a:ext cx="1800493" cy="369332"/>
          </a:xfrm>
          <a:prstGeom prst="rect">
            <a:avLst/>
          </a:prstGeom>
        </p:spPr>
        <p:txBody>
          <a:bodyPr wrap="none">
            <a:spAutoFit/>
          </a:bodyPr>
          <a:lstStyle/>
          <a:p>
            <a:r>
              <a:rPr lang="zh-CN" altLang="zh-CN" dirty="0"/>
              <a:t>等价的意义是：</a:t>
            </a:r>
          </a:p>
        </p:txBody>
      </p:sp>
      <p:sp>
        <p:nvSpPr>
          <p:cNvPr id="6" name="圆角矩形 5"/>
          <p:cNvSpPr/>
          <p:nvPr/>
        </p:nvSpPr>
        <p:spPr>
          <a:xfrm>
            <a:off x="1750827" y="2687230"/>
            <a:ext cx="9083749" cy="408623"/>
          </a:xfrm>
          <a:prstGeom prst="roundRect">
            <a:avLst/>
          </a:prstGeom>
          <a:solidFill>
            <a:srgbClr val="EDD0D0"/>
          </a:solidFill>
        </p:spPr>
        <p:txBody>
          <a:bodyPr wrap="square">
            <a:spAutoFit/>
          </a:bodyPr>
          <a:lstStyle/>
          <a:p>
            <a:r>
              <a:rPr lang="en-US" altLang="zh-CN" dirty="0" err="1"/>
              <a:t>var</a:t>
            </a:r>
            <a:r>
              <a:rPr lang="en-US" altLang="zh-CN" dirty="0"/>
              <a:t> = </a:t>
            </a:r>
            <a:r>
              <a:rPr lang="en-US" altLang="zh-CN" dirty="0" err="1"/>
              <a:t>var</a:t>
            </a:r>
            <a:r>
              <a:rPr lang="en-US" altLang="zh-CN" dirty="0"/>
              <a:t> op </a:t>
            </a:r>
            <a:r>
              <a:rPr lang="en-US" altLang="zh-CN" dirty="0" err="1"/>
              <a:t>exp</a:t>
            </a:r>
            <a:endParaRPr lang="zh-CN" altLang="zh-CN" dirty="0"/>
          </a:p>
        </p:txBody>
      </p:sp>
      <p:sp>
        <p:nvSpPr>
          <p:cNvPr id="7" name="矩形 6"/>
          <p:cNvSpPr/>
          <p:nvPr/>
        </p:nvSpPr>
        <p:spPr>
          <a:xfrm>
            <a:off x="1163284" y="3190895"/>
            <a:ext cx="10213553" cy="369332"/>
          </a:xfrm>
          <a:prstGeom prst="rect">
            <a:avLst/>
          </a:prstGeom>
        </p:spPr>
        <p:txBody>
          <a:bodyPr wrap="square">
            <a:spAutoFit/>
          </a:bodyPr>
          <a:lstStyle/>
          <a:p>
            <a:r>
              <a:rPr lang="zh-CN" altLang="zh-CN" dirty="0"/>
              <a:t>除了关系运算符，一般二元运算符都可以和赋值运算符在一起构成复合赋值运算，如</a:t>
            </a:r>
            <a:r>
              <a:rPr lang="en-US" altLang="zh-CN" dirty="0"/>
              <a:t>  </a:t>
            </a:r>
            <a:r>
              <a:rPr lang="zh-CN" altLang="zh-CN" dirty="0"/>
              <a:t>表</a:t>
            </a:r>
            <a:r>
              <a:rPr lang="en-US" altLang="zh-CN" dirty="0"/>
              <a:t>2.8</a:t>
            </a:r>
            <a:r>
              <a:rPr lang="zh-CN" altLang="zh-CN" dirty="0"/>
              <a:t>所示。</a:t>
            </a:r>
          </a:p>
        </p:txBody>
      </p:sp>
      <p:graphicFrame>
        <p:nvGraphicFramePr>
          <p:cNvPr id="8" name="表格 7"/>
          <p:cNvGraphicFramePr>
            <a:graphicFrameLocks noGrp="1"/>
          </p:cNvGraphicFramePr>
          <p:nvPr>
            <p:extLst>
              <p:ext uri="{D42A27DB-BD31-4B8C-83A1-F6EECF244321}">
                <p14:modId xmlns:p14="http://schemas.microsoft.com/office/powerpoint/2010/main" val="3786927269"/>
              </p:ext>
            </p:extLst>
          </p:nvPr>
        </p:nvGraphicFramePr>
        <p:xfrm>
          <a:off x="2199577" y="3648795"/>
          <a:ext cx="8186248" cy="2050254"/>
        </p:xfrm>
        <a:graphic>
          <a:graphicData uri="http://schemas.openxmlformats.org/drawingml/2006/table">
            <a:tbl>
              <a:tblPr firstRow="1" firstCol="1" lastRow="1" lastCol="1" bandRow="1" bandCol="1"/>
              <a:tblGrid>
                <a:gridCol w="1364048"/>
                <a:gridCol w="1364048"/>
                <a:gridCol w="1365028"/>
                <a:gridCol w="1364048"/>
                <a:gridCol w="1364048"/>
                <a:gridCol w="1365028"/>
              </a:tblGrid>
              <a:tr h="341709">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用 法 示 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等价表达式</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用 法 示 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等价表达式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&amp;=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&amp;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709">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a:t>
                      </a:r>
                      <a:r>
                        <a:rPr lang="en-US" sz="1400" kern="1050">
                          <a:effectLst/>
                          <a:latin typeface="Times New Roman"/>
                          <a:ea typeface="宋体"/>
                          <a:sym typeface="Symbol"/>
                        </a:rPr>
                        <a:t></a:t>
                      </a:r>
                      <a:r>
                        <a:rPr lang="en-US" sz="1400" kern="1050">
                          <a:effectLst/>
                          <a:latin typeface="Times New Roman"/>
                          <a:ea typeface="宋体"/>
                        </a:rPr>
                        <a:t>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a:t>
                      </a:r>
                      <a:r>
                        <a:rPr lang="en-US" sz="1400" kern="1050">
                          <a:effectLst/>
                          <a:latin typeface="Times New Roman"/>
                          <a:ea typeface="宋体"/>
                          <a:sym typeface="Symbol"/>
                        </a:rPr>
                        <a:t></a:t>
                      </a:r>
                      <a:r>
                        <a:rPr lang="en-US" sz="1400" kern="1050">
                          <a:effectLst/>
                          <a:latin typeface="Times New Roman"/>
                          <a:ea typeface="宋体"/>
                        </a:rPr>
                        <a: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&gt;&gt;=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&gt;&gt;=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&gt;&gt;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&lt;&lt;=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&lt;&lt;=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x = x &lt;&lt; y</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51091850"/>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06</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条件运算符</a:t>
            </a:r>
          </a:p>
        </p:txBody>
      </p:sp>
    </p:spTree>
    <p:extLst>
      <p:ext uri="{BB962C8B-B14F-4D97-AF65-F5344CB8AC3E}">
        <p14:creationId xmlns:p14="http://schemas.microsoft.com/office/powerpoint/2010/main" val="126759745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值</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zh-CN" altLang="zh-CN" sz="2800" b="1" dirty="0"/>
          </a:p>
        </p:txBody>
      </p:sp>
      <p:sp>
        <p:nvSpPr>
          <p:cNvPr id="3" name="矩形 2"/>
          <p:cNvSpPr/>
          <p:nvPr/>
        </p:nvSpPr>
        <p:spPr>
          <a:xfrm>
            <a:off x="707675" y="990232"/>
            <a:ext cx="5609228" cy="369332"/>
          </a:xfrm>
          <a:prstGeom prst="rect">
            <a:avLst/>
          </a:prstGeom>
        </p:spPr>
        <p:txBody>
          <a:bodyPr wrap="none">
            <a:spAutoFit/>
          </a:bodyPr>
          <a:lstStyle/>
          <a:p>
            <a:r>
              <a:rPr lang="zh-CN" altLang="zh-CN" dirty="0"/>
              <a:t>简单类型是系统预置的，一共有</a:t>
            </a:r>
            <a:r>
              <a:rPr lang="en-US" altLang="zh-CN" dirty="0"/>
              <a:t>13</a:t>
            </a:r>
            <a:r>
              <a:rPr lang="zh-CN" altLang="zh-CN" dirty="0"/>
              <a:t>个，如表</a:t>
            </a:r>
            <a:r>
              <a:rPr lang="en-US" altLang="zh-CN" dirty="0"/>
              <a:t>2.1</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320184912"/>
              </p:ext>
            </p:extLst>
          </p:nvPr>
        </p:nvGraphicFramePr>
        <p:xfrm>
          <a:off x="829340" y="1605092"/>
          <a:ext cx="9505507" cy="4381039"/>
        </p:xfrm>
        <a:graphic>
          <a:graphicData uri="http://schemas.openxmlformats.org/drawingml/2006/table">
            <a:tbl>
              <a:tblPr firstRow="1" firstCol="1" lastRow="1" lastCol="1" bandRow="1" bandCol="1"/>
              <a:tblGrid>
                <a:gridCol w="1425541"/>
                <a:gridCol w="1658190"/>
                <a:gridCol w="2583422"/>
                <a:gridCol w="3838354"/>
              </a:tblGrid>
              <a:tr h="461162">
                <a:tc>
                  <a:txBody>
                    <a:bodyPr/>
                    <a:lstStyle/>
                    <a:p>
                      <a:pPr indent="269875" algn="ctr">
                        <a:spcAft>
                          <a:spcPts val="0"/>
                        </a:spcAft>
                      </a:pPr>
                      <a:r>
                        <a:rPr lang="en-US" sz="1400" kern="1050">
                          <a:effectLst/>
                          <a:latin typeface="Times New Roman"/>
                          <a:ea typeface="宋体"/>
                        </a:rPr>
                        <a:t>C#</a:t>
                      </a:r>
                      <a:r>
                        <a:rPr lang="zh-CN" sz="1400" kern="1050">
                          <a:effectLst/>
                          <a:latin typeface="Times New Roman"/>
                          <a:ea typeface="宋体"/>
                        </a:rPr>
                        <a:t>关键字</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.NET CTS</a:t>
                      </a:r>
                      <a:r>
                        <a:rPr lang="zh-CN" sz="1400" kern="1050">
                          <a:effectLst/>
                          <a:latin typeface="Times New Roman"/>
                          <a:ea typeface="宋体"/>
                        </a:rPr>
                        <a:t>类型名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说</a:t>
                      </a:r>
                      <a:r>
                        <a:rPr lang="en-US" sz="1400" kern="1050">
                          <a:effectLst/>
                          <a:latin typeface="Times New Roman"/>
                          <a:ea typeface="宋体"/>
                        </a:rPr>
                        <a:t>    </a:t>
                      </a:r>
                      <a:r>
                        <a:rPr lang="zh-CN" sz="1400" kern="105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范围和精度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0581">
                <a:tc>
                  <a:txBody>
                    <a:bodyPr/>
                    <a:lstStyle/>
                    <a:p>
                      <a:pPr indent="269875" algn="ctr">
                        <a:spcAft>
                          <a:spcPts val="0"/>
                        </a:spcAft>
                      </a:pPr>
                      <a:r>
                        <a:rPr lang="en-US" sz="1400" kern="1050">
                          <a:effectLst/>
                          <a:latin typeface="Times New Roman"/>
                          <a:ea typeface="宋体"/>
                        </a:rPr>
                        <a:t>bool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System.Boolean</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逻辑值（真或假）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true, 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sbyte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System.SByte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8</a:t>
                      </a:r>
                      <a:r>
                        <a:rPr lang="zh-CN" sz="1400" kern="1050">
                          <a:effectLst/>
                          <a:latin typeface="Times New Roman"/>
                          <a:ea typeface="宋体"/>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sym typeface="Symbol"/>
                        </a:rPr>
                        <a:t></a:t>
                      </a:r>
                      <a:r>
                        <a:rPr lang="en-US" sz="1400" kern="1050">
                          <a:effectLst/>
                          <a:latin typeface="Times New Roman"/>
                          <a:ea typeface="宋体"/>
                        </a:rPr>
                        <a:t>128</a:t>
                      </a:r>
                      <a:r>
                        <a:rPr lang="zh-CN" sz="1400" kern="1050">
                          <a:effectLst/>
                          <a:latin typeface="Times New Roman"/>
                          <a:ea typeface="宋体"/>
                        </a:rPr>
                        <a:t>～</a:t>
                      </a:r>
                      <a:r>
                        <a:rPr lang="en-US" sz="1400" kern="1050">
                          <a:effectLst/>
                          <a:latin typeface="Times New Roman"/>
                          <a:ea typeface="宋体"/>
                        </a:rPr>
                        <a:t>127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byte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System.Byte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8</a:t>
                      </a:r>
                      <a:r>
                        <a:rPr lang="zh-CN" sz="1400" kern="1050">
                          <a:effectLst/>
                          <a:latin typeface="Times New Roman"/>
                          <a:ea typeface="宋体"/>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0</a:t>
                      </a:r>
                      <a:r>
                        <a:rPr lang="zh-CN" sz="1400" kern="1050">
                          <a:effectLst/>
                          <a:latin typeface="Times New Roman"/>
                          <a:ea typeface="宋体"/>
                        </a:rPr>
                        <a:t>～</a:t>
                      </a:r>
                      <a:r>
                        <a:rPr lang="en-US" sz="1400" kern="1050">
                          <a:effectLst/>
                          <a:latin typeface="Times New Roman"/>
                          <a:ea typeface="宋体"/>
                        </a:rPr>
                        <a:t>255</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short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System.Int16</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16</a:t>
                      </a:r>
                      <a:r>
                        <a:rPr lang="zh-CN" sz="1400" kern="1050">
                          <a:effectLst/>
                          <a:latin typeface="Times New Roman"/>
                          <a:ea typeface="宋体"/>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sym typeface="Symbol"/>
                        </a:rPr>
                        <a:t></a:t>
                      </a:r>
                      <a:r>
                        <a:rPr lang="en-US" sz="1400" kern="1050">
                          <a:effectLst/>
                          <a:latin typeface="Times New Roman"/>
                          <a:ea typeface="宋体"/>
                        </a:rPr>
                        <a:t>32 768</a:t>
                      </a:r>
                      <a:r>
                        <a:rPr lang="zh-CN" sz="1400" kern="1050">
                          <a:effectLst/>
                          <a:latin typeface="Times New Roman"/>
                          <a:ea typeface="宋体"/>
                        </a:rPr>
                        <a:t>～</a:t>
                      </a:r>
                      <a:r>
                        <a:rPr lang="en-US" sz="1400" kern="1050">
                          <a:effectLst/>
                          <a:latin typeface="Times New Roman"/>
                          <a:ea typeface="宋体"/>
                        </a:rPr>
                        <a:t>32 767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ushort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System.UInt16</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16</a:t>
                      </a:r>
                      <a:r>
                        <a:rPr lang="zh-CN" sz="1400" kern="1050">
                          <a:effectLst/>
                          <a:latin typeface="Times New Roman"/>
                          <a:ea typeface="宋体"/>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0</a:t>
                      </a:r>
                      <a:r>
                        <a:rPr lang="zh-CN" sz="1400" kern="1050">
                          <a:effectLst/>
                          <a:latin typeface="Times New Roman"/>
                          <a:ea typeface="宋体"/>
                        </a:rPr>
                        <a:t>～</a:t>
                      </a:r>
                      <a:r>
                        <a:rPr lang="en-US" sz="1400" kern="1050">
                          <a:effectLst/>
                          <a:latin typeface="Times New Roman"/>
                          <a:ea typeface="宋体"/>
                        </a:rPr>
                        <a:t>65 535</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int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System.Int32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32</a:t>
                      </a:r>
                      <a:r>
                        <a:rPr lang="zh-CN" sz="1400" kern="1050">
                          <a:effectLst/>
                          <a:latin typeface="Times New Roman"/>
                          <a:ea typeface="宋体"/>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sym typeface="Symbol"/>
                        </a:rPr>
                        <a:t></a:t>
                      </a:r>
                      <a:r>
                        <a:rPr lang="en-US" sz="1400" kern="1050">
                          <a:effectLst/>
                          <a:latin typeface="Times New Roman"/>
                          <a:ea typeface="宋体"/>
                        </a:rPr>
                        <a:t>2 147 483 648</a:t>
                      </a:r>
                      <a:r>
                        <a:rPr lang="zh-CN" sz="1400" kern="1050">
                          <a:effectLst/>
                          <a:latin typeface="Times New Roman"/>
                          <a:ea typeface="宋体"/>
                        </a:rPr>
                        <a:t>～</a:t>
                      </a:r>
                      <a:r>
                        <a:rPr lang="en-US" sz="1400" kern="1050">
                          <a:effectLst/>
                          <a:latin typeface="Times New Roman"/>
                          <a:ea typeface="宋体"/>
                        </a:rPr>
                        <a:t>2 147 483 647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uint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System.Uint32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32</a:t>
                      </a:r>
                      <a:r>
                        <a:rPr lang="zh-CN" sz="1400" kern="1050">
                          <a:effectLst/>
                          <a:latin typeface="Times New Roman"/>
                          <a:ea typeface="宋体"/>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0</a:t>
                      </a:r>
                      <a:r>
                        <a:rPr lang="zh-CN" sz="1400" kern="1050">
                          <a:effectLst/>
                          <a:latin typeface="Times New Roman"/>
                          <a:ea typeface="宋体"/>
                        </a:rPr>
                        <a:t>～</a:t>
                      </a:r>
                      <a:r>
                        <a:rPr lang="en-US" sz="1400" kern="1050">
                          <a:effectLst/>
                          <a:latin typeface="Times New Roman"/>
                          <a:ea typeface="宋体"/>
                        </a:rPr>
                        <a:t>4 294 967 295</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162">
                <a:tc>
                  <a:txBody>
                    <a:bodyPr/>
                    <a:lstStyle/>
                    <a:p>
                      <a:pPr indent="269875" algn="ctr">
                        <a:spcAft>
                          <a:spcPts val="0"/>
                        </a:spcAft>
                      </a:pPr>
                      <a:r>
                        <a:rPr lang="en-US" sz="1400" kern="1050">
                          <a:effectLst/>
                          <a:latin typeface="Times New Roman"/>
                          <a:ea typeface="宋体"/>
                        </a:rPr>
                        <a:t>long</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System.Int64</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64</a:t>
                      </a:r>
                      <a:r>
                        <a:rPr lang="zh-CN" sz="1400" kern="1050">
                          <a:effectLst/>
                          <a:latin typeface="Times New Roman"/>
                          <a:ea typeface="宋体"/>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sym typeface="Symbol"/>
                        </a:rPr>
                        <a:t></a:t>
                      </a:r>
                      <a:r>
                        <a:rPr lang="en-US" sz="1400" kern="1050">
                          <a:effectLst/>
                          <a:latin typeface="Times New Roman"/>
                          <a:ea typeface="宋体"/>
                        </a:rPr>
                        <a:t>9 223 372 036 854 775 808</a:t>
                      </a:r>
                      <a:r>
                        <a:rPr lang="zh-CN" sz="1400" kern="1050">
                          <a:effectLst/>
                          <a:latin typeface="Times New Roman"/>
                          <a:ea typeface="宋体"/>
                        </a:rPr>
                        <a:t>～</a:t>
                      </a:r>
                      <a:r>
                        <a:rPr lang="en-US" sz="1400" kern="1050">
                          <a:effectLst/>
                          <a:latin typeface="Times New Roman"/>
                          <a:ea typeface="宋体"/>
                        </a:rPr>
                        <a:t>9 223 372 036 854 775 807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ulong</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System.UInt64</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64</a:t>
                      </a:r>
                      <a:r>
                        <a:rPr lang="zh-CN" sz="1400" kern="1050">
                          <a:effectLst/>
                          <a:latin typeface="Times New Roman"/>
                          <a:ea typeface="宋体"/>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0</a:t>
                      </a:r>
                      <a:r>
                        <a:rPr lang="zh-CN" sz="1400" kern="1050">
                          <a:effectLst/>
                          <a:latin typeface="Times New Roman"/>
                          <a:ea typeface="宋体"/>
                        </a:rPr>
                        <a:t>～</a:t>
                      </a:r>
                      <a:r>
                        <a:rPr lang="en-US" sz="1400" kern="1050">
                          <a:effectLst/>
                          <a:latin typeface="Times New Roman"/>
                          <a:ea typeface="宋体"/>
                        </a:rPr>
                        <a:t>18 446 744 073 709 551 615</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581">
                <a:tc>
                  <a:txBody>
                    <a:bodyPr/>
                    <a:lstStyle/>
                    <a:p>
                      <a:pPr indent="269875" algn="ctr">
                        <a:spcAft>
                          <a:spcPts val="0"/>
                        </a:spcAft>
                      </a:pPr>
                      <a:r>
                        <a:rPr lang="en-US" sz="1400" kern="1050">
                          <a:effectLst/>
                          <a:latin typeface="Times New Roman"/>
                          <a:ea typeface="宋体"/>
                        </a:rPr>
                        <a:t>char</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System.Char</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16</a:t>
                      </a:r>
                      <a:r>
                        <a:rPr lang="zh-CN" sz="1400" kern="1050">
                          <a:effectLst/>
                          <a:latin typeface="Times New Roman"/>
                          <a:ea typeface="宋体"/>
                        </a:rPr>
                        <a:t>位字符类型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所有的</a:t>
                      </a:r>
                      <a:r>
                        <a:rPr lang="en-US" sz="1400" kern="1050">
                          <a:effectLst/>
                          <a:latin typeface="Times New Roman"/>
                          <a:ea typeface="宋体"/>
                        </a:rPr>
                        <a:t>Unicode</a:t>
                      </a:r>
                      <a:r>
                        <a:rPr lang="zh-CN" sz="1400" kern="1050">
                          <a:effectLst/>
                          <a:latin typeface="Times New Roman"/>
                          <a:ea typeface="宋体"/>
                        </a:rPr>
                        <a:t>编码字符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162">
                <a:tc>
                  <a:txBody>
                    <a:bodyPr/>
                    <a:lstStyle/>
                    <a:p>
                      <a:pPr indent="269875" algn="ctr">
                        <a:spcAft>
                          <a:spcPts val="0"/>
                        </a:spcAft>
                      </a:pPr>
                      <a:r>
                        <a:rPr lang="en-US" sz="1400" kern="1050">
                          <a:effectLst/>
                          <a:latin typeface="Times New Roman"/>
                          <a:ea typeface="宋体"/>
                        </a:rPr>
                        <a:t>float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System.Single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32</a:t>
                      </a:r>
                      <a:r>
                        <a:rPr lang="zh-CN" sz="1400" kern="1050">
                          <a:effectLst/>
                          <a:latin typeface="Times New Roman"/>
                          <a:ea typeface="宋体"/>
                        </a:rPr>
                        <a:t>位单精度浮点类型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±1.5</a:t>
                      </a:r>
                      <a:r>
                        <a:rPr lang="en-US" sz="1400" kern="1050">
                          <a:effectLst/>
                          <a:latin typeface="Times New Roman"/>
                          <a:ea typeface="宋体"/>
                          <a:sym typeface="Symbol"/>
                        </a:rPr>
                        <a:t></a:t>
                      </a:r>
                      <a:r>
                        <a:rPr lang="en-US" sz="1400" kern="1050">
                          <a:effectLst/>
                          <a:latin typeface="Times New Roman"/>
                          <a:ea typeface="宋体"/>
                        </a:rPr>
                        <a:t>10</a:t>
                      </a:r>
                      <a:r>
                        <a:rPr lang="en-US" sz="1400" kern="1050" baseline="30000">
                          <a:effectLst/>
                          <a:latin typeface="Times New Roman"/>
                          <a:ea typeface="宋体"/>
                          <a:sym typeface="Symbol"/>
                        </a:rPr>
                        <a:t></a:t>
                      </a:r>
                      <a:r>
                        <a:rPr lang="en-US" sz="1400" kern="1050" baseline="30000">
                          <a:effectLst/>
                          <a:latin typeface="Times New Roman"/>
                          <a:ea typeface="宋体"/>
                        </a:rPr>
                        <a:t>45</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±3.4</a:t>
                      </a:r>
                      <a:r>
                        <a:rPr lang="en-US" sz="1400" kern="1050">
                          <a:effectLst/>
                          <a:latin typeface="Times New Roman"/>
                          <a:ea typeface="宋体"/>
                          <a:sym typeface="Symbol"/>
                        </a:rPr>
                        <a:t></a:t>
                      </a:r>
                      <a:r>
                        <a:rPr lang="en-US" sz="1400" kern="1050">
                          <a:effectLst/>
                          <a:latin typeface="Times New Roman"/>
                          <a:ea typeface="宋体"/>
                        </a:rPr>
                        <a:t>10</a:t>
                      </a:r>
                      <a:r>
                        <a:rPr lang="en-US" sz="1400" kern="1050" baseline="30000">
                          <a:effectLst/>
                          <a:latin typeface="Times New Roman"/>
                          <a:ea typeface="宋体"/>
                        </a:rPr>
                        <a:t>38</a:t>
                      </a:r>
                      <a:endParaRPr lang="zh-CN" sz="1400" kern="1050">
                        <a:effectLst/>
                        <a:latin typeface="Times New Roman"/>
                        <a:ea typeface="宋体"/>
                      </a:endParaRPr>
                    </a:p>
                    <a:p>
                      <a:pPr indent="269875" algn="just">
                        <a:spcAft>
                          <a:spcPts val="0"/>
                        </a:spcAft>
                      </a:pPr>
                      <a:r>
                        <a:rPr lang="zh-CN" sz="1400" kern="1050">
                          <a:effectLst/>
                          <a:latin typeface="Times New Roman"/>
                          <a:ea typeface="宋体"/>
                        </a:rPr>
                        <a:t>（大约</a:t>
                      </a:r>
                      <a:r>
                        <a:rPr lang="en-US" sz="1400" kern="1050">
                          <a:effectLst/>
                          <a:latin typeface="Times New Roman"/>
                          <a:ea typeface="宋体"/>
                        </a:rPr>
                        <a:t>7</a:t>
                      </a:r>
                      <a:r>
                        <a:rPr lang="zh-CN" sz="1400" kern="1050">
                          <a:effectLst/>
                          <a:latin typeface="Times New Roman"/>
                          <a:ea typeface="宋体"/>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162">
                <a:tc>
                  <a:txBody>
                    <a:bodyPr/>
                    <a:lstStyle/>
                    <a:p>
                      <a:pPr indent="269875" algn="ctr">
                        <a:spcAft>
                          <a:spcPts val="0"/>
                        </a:spcAft>
                      </a:pPr>
                      <a:r>
                        <a:rPr lang="en-US" sz="1400" kern="1050">
                          <a:effectLst/>
                          <a:latin typeface="Times New Roman"/>
                          <a:ea typeface="宋体"/>
                        </a:rPr>
                        <a:t>double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System.Double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64</a:t>
                      </a:r>
                      <a:r>
                        <a:rPr lang="zh-CN" sz="1400" kern="1050">
                          <a:effectLst/>
                          <a:latin typeface="Times New Roman"/>
                          <a:ea typeface="宋体"/>
                        </a:rPr>
                        <a:t>位双精度浮点类型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±5.0</a:t>
                      </a:r>
                      <a:r>
                        <a:rPr lang="en-US" sz="1400" kern="1050">
                          <a:effectLst/>
                          <a:latin typeface="Times New Roman"/>
                          <a:ea typeface="宋体"/>
                          <a:sym typeface="Symbol"/>
                        </a:rPr>
                        <a:t></a:t>
                      </a:r>
                      <a:r>
                        <a:rPr lang="en-US" sz="1400" kern="1050">
                          <a:effectLst/>
                          <a:latin typeface="Times New Roman"/>
                          <a:ea typeface="宋体"/>
                        </a:rPr>
                        <a:t>10</a:t>
                      </a:r>
                      <a:r>
                        <a:rPr lang="en-US" sz="1400" kern="1050" baseline="30000">
                          <a:effectLst/>
                          <a:latin typeface="Times New Roman"/>
                          <a:ea typeface="宋体"/>
                          <a:sym typeface="Symbol"/>
                        </a:rPr>
                        <a:t></a:t>
                      </a:r>
                      <a:r>
                        <a:rPr lang="en-US" sz="1400" kern="1050" baseline="30000">
                          <a:effectLst/>
                          <a:latin typeface="Times New Roman"/>
                          <a:ea typeface="宋体"/>
                        </a:rPr>
                        <a:t>324</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±3.4</a:t>
                      </a:r>
                      <a:r>
                        <a:rPr lang="en-US" sz="1400" kern="1050">
                          <a:effectLst/>
                          <a:latin typeface="Times New Roman"/>
                          <a:ea typeface="宋体"/>
                          <a:sym typeface="Symbol"/>
                        </a:rPr>
                        <a:t></a:t>
                      </a:r>
                      <a:r>
                        <a:rPr lang="en-US" sz="1400" kern="1050">
                          <a:effectLst/>
                          <a:latin typeface="Times New Roman"/>
                          <a:ea typeface="宋体"/>
                        </a:rPr>
                        <a:t>10</a:t>
                      </a:r>
                      <a:r>
                        <a:rPr lang="en-US" sz="1400" kern="1050" baseline="30000">
                          <a:effectLst/>
                          <a:latin typeface="Times New Roman"/>
                          <a:ea typeface="宋体"/>
                        </a:rPr>
                        <a:t>308</a:t>
                      </a:r>
                      <a:endParaRPr lang="zh-CN" sz="1400" kern="1050">
                        <a:effectLst/>
                        <a:latin typeface="Times New Roman"/>
                        <a:ea typeface="宋体"/>
                      </a:endParaRPr>
                    </a:p>
                    <a:p>
                      <a:pPr indent="269875" algn="just">
                        <a:spcAft>
                          <a:spcPts val="0"/>
                        </a:spcAft>
                      </a:pPr>
                      <a:r>
                        <a:rPr lang="zh-CN" sz="1400" kern="1050">
                          <a:effectLst/>
                          <a:latin typeface="Times New Roman"/>
                          <a:ea typeface="宋体"/>
                        </a:rPr>
                        <a:t>（大约</a:t>
                      </a:r>
                      <a:r>
                        <a:rPr lang="en-US" sz="1400" kern="1050">
                          <a:effectLst/>
                          <a:latin typeface="Times New Roman"/>
                          <a:ea typeface="宋体"/>
                        </a:rPr>
                        <a:t>15</a:t>
                      </a:r>
                      <a:r>
                        <a:rPr lang="zh-CN" sz="1400" kern="1050">
                          <a:effectLst/>
                          <a:latin typeface="Times New Roman"/>
                          <a:ea typeface="宋体"/>
                        </a:rPr>
                        <a:t>～</a:t>
                      </a:r>
                      <a:r>
                        <a:rPr lang="en-US" sz="1400" kern="1050">
                          <a:effectLst/>
                          <a:latin typeface="Times New Roman"/>
                          <a:ea typeface="宋体"/>
                        </a:rPr>
                        <a:t>16</a:t>
                      </a:r>
                      <a:r>
                        <a:rPr lang="zh-CN" sz="1400" kern="1050">
                          <a:effectLst/>
                          <a:latin typeface="Times New Roman"/>
                          <a:ea typeface="宋体"/>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162">
                <a:tc>
                  <a:txBody>
                    <a:bodyPr/>
                    <a:lstStyle/>
                    <a:p>
                      <a:pPr indent="269875" algn="ctr">
                        <a:spcAft>
                          <a:spcPts val="0"/>
                        </a:spcAft>
                      </a:pPr>
                      <a:r>
                        <a:rPr lang="en-US" sz="1400" kern="1050">
                          <a:effectLst/>
                          <a:latin typeface="Times New Roman"/>
                          <a:ea typeface="宋体"/>
                        </a:rPr>
                        <a:t>decimal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System.Decimal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128</a:t>
                      </a:r>
                      <a:r>
                        <a:rPr lang="zh-CN" sz="1400" kern="1050">
                          <a:effectLst/>
                          <a:latin typeface="Times New Roman"/>
                          <a:ea typeface="宋体"/>
                        </a:rPr>
                        <a:t>位高精度十进制数类型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dirty="0">
                          <a:effectLst/>
                          <a:latin typeface="Times New Roman"/>
                          <a:ea typeface="宋体"/>
                        </a:rPr>
                        <a:t>±1.0</a:t>
                      </a:r>
                      <a:r>
                        <a:rPr lang="en-US" sz="1400" kern="1050" dirty="0">
                          <a:effectLst/>
                          <a:latin typeface="Times New Roman"/>
                          <a:ea typeface="宋体"/>
                          <a:sym typeface="Symbol"/>
                        </a:rPr>
                        <a:t></a:t>
                      </a:r>
                      <a:r>
                        <a:rPr lang="en-US" sz="1400" kern="1050" dirty="0">
                          <a:effectLst/>
                          <a:latin typeface="Times New Roman"/>
                          <a:ea typeface="宋体"/>
                        </a:rPr>
                        <a:t>10</a:t>
                      </a:r>
                      <a:r>
                        <a:rPr lang="en-US" sz="1400" kern="1050" baseline="30000" dirty="0">
                          <a:effectLst/>
                          <a:latin typeface="Times New Roman"/>
                          <a:ea typeface="宋体"/>
                          <a:sym typeface="Symbol"/>
                        </a:rPr>
                        <a:t></a:t>
                      </a:r>
                      <a:r>
                        <a:rPr lang="en-US" sz="1400" kern="1050" baseline="30000" dirty="0">
                          <a:effectLst/>
                          <a:latin typeface="Times New Roman"/>
                          <a:ea typeface="宋体"/>
                        </a:rPr>
                        <a:t>28</a:t>
                      </a:r>
                      <a:r>
                        <a:rPr lang="en-US" sz="1400" kern="1050" dirty="0">
                          <a:effectLst/>
                          <a:latin typeface="Times New Roman"/>
                          <a:ea typeface="宋体"/>
                        </a:rPr>
                        <a:t> </a:t>
                      </a:r>
                      <a:r>
                        <a:rPr lang="zh-CN" sz="1400" kern="1050" dirty="0">
                          <a:effectLst/>
                          <a:latin typeface="Times New Roman"/>
                          <a:ea typeface="宋体"/>
                        </a:rPr>
                        <a:t>～</a:t>
                      </a:r>
                      <a:r>
                        <a:rPr lang="en-US" sz="1400" kern="1050" dirty="0">
                          <a:effectLst/>
                          <a:latin typeface="Times New Roman"/>
                          <a:ea typeface="宋体"/>
                        </a:rPr>
                        <a:t> ±7.9</a:t>
                      </a:r>
                      <a:r>
                        <a:rPr lang="en-US" sz="1400" kern="1050" dirty="0">
                          <a:effectLst/>
                          <a:latin typeface="Times New Roman"/>
                          <a:ea typeface="宋体"/>
                          <a:sym typeface="Symbol"/>
                        </a:rPr>
                        <a:t></a:t>
                      </a:r>
                      <a:r>
                        <a:rPr lang="en-US" sz="1400" kern="1050" dirty="0">
                          <a:effectLst/>
                          <a:latin typeface="Times New Roman"/>
                          <a:ea typeface="宋体"/>
                        </a:rPr>
                        <a:t>10</a:t>
                      </a:r>
                      <a:r>
                        <a:rPr lang="en-US" sz="1400" kern="1050" baseline="30000" dirty="0">
                          <a:effectLst/>
                          <a:latin typeface="Times New Roman"/>
                          <a:ea typeface="宋体"/>
                        </a:rPr>
                        <a:t>28</a:t>
                      </a:r>
                      <a:endParaRPr lang="zh-CN" sz="1400" kern="1050" dirty="0">
                        <a:effectLst/>
                        <a:latin typeface="Times New Roman"/>
                        <a:ea typeface="宋体"/>
                      </a:endParaRPr>
                    </a:p>
                    <a:p>
                      <a:pPr indent="269875" algn="just">
                        <a:spcAft>
                          <a:spcPts val="0"/>
                        </a:spcAft>
                      </a:pPr>
                      <a:r>
                        <a:rPr lang="zh-CN" sz="1400" kern="1050" dirty="0">
                          <a:effectLst/>
                          <a:latin typeface="Times New Roman"/>
                          <a:ea typeface="宋体"/>
                        </a:rPr>
                        <a:t>（大约</a:t>
                      </a:r>
                      <a:r>
                        <a:rPr lang="en-US" sz="1400" kern="1050" dirty="0">
                          <a:effectLst/>
                          <a:latin typeface="Times New Roman"/>
                          <a:ea typeface="宋体"/>
                        </a:rPr>
                        <a:t>28</a:t>
                      </a:r>
                      <a:r>
                        <a:rPr lang="zh-CN" sz="1400" kern="1050" dirty="0">
                          <a:effectLst/>
                          <a:latin typeface="Times New Roman"/>
                          <a:ea typeface="宋体"/>
                        </a:rPr>
                        <a:t>～</a:t>
                      </a:r>
                      <a:r>
                        <a:rPr lang="en-US" sz="1400" kern="1050" dirty="0">
                          <a:effectLst/>
                          <a:latin typeface="Times New Roman"/>
                          <a:ea typeface="宋体"/>
                        </a:rPr>
                        <a:t>29</a:t>
                      </a:r>
                      <a:r>
                        <a:rPr lang="zh-CN" sz="1400" kern="1050" dirty="0">
                          <a:effectLst/>
                          <a:latin typeface="Times New Roman"/>
                          <a:ea typeface="宋体"/>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9863243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条件运算符</a:t>
            </a:r>
          </a:p>
        </p:txBody>
      </p:sp>
      <p:sp>
        <p:nvSpPr>
          <p:cNvPr id="3" name="圆角矩形 2"/>
          <p:cNvSpPr/>
          <p:nvPr/>
        </p:nvSpPr>
        <p:spPr>
          <a:xfrm>
            <a:off x="1564245" y="1528280"/>
            <a:ext cx="9504247" cy="408623"/>
          </a:xfrm>
          <a:prstGeom prst="roundRect">
            <a:avLst/>
          </a:prstGeom>
          <a:solidFill>
            <a:srgbClr val="EDD0D0"/>
          </a:solidFill>
        </p:spPr>
        <p:txBody>
          <a:bodyPr wrap="square">
            <a:spAutoFit/>
          </a:bodyPr>
          <a:lstStyle/>
          <a:p>
            <a:r>
              <a:rPr lang="en-US" altLang="zh-CN" dirty="0"/>
              <a:t>exp1 ? exp2 : exp3</a:t>
            </a:r>
            <a:endParaRPr lang="zh-CN" altLang="zh-CN" dirty="0"/>
          </a:p>
        </p:txBody>
      </p:sp>
      <p:sp>
        <p:nvSpPr>
          <p:cNvPr id="4" name="矩形 3"/>
          <p:cNvSpPr/>
          <p:nvPr/>
        </p:nvSpPr>
        <p:spPr>
          <a:xfrm>
            <a:off x="1404758" y="1139087"/>
            <a:ext cx="1338828" cy="369332"/>
          </a:xfrm>
          <a:prstGeom prst="rect">
            <a:avLst/>
          </a:prstGeom>
        </p:spPr>
        <p:txBody>
          <a:bodyPr wrap="none">
            <a:spAutoFit/>
          </a:bodyPr>
          <a:lstStyle/>
          <a:p>
            <a:r>
              <a:rPr lang="zh-CN" altLang="zh-CN" b="1" dirty="0"/>
              <a:t>语法形式：</a:t>
            </a:r>
          </a:p>
        </p:txBody>
      </p:sp>
      <p:sp>
        <p:nvSpPr>
          <p:cNvPr id="5" name="TextBox 4"/>
          <p:cNvSpPr txBox="1"/>
          <p:nvPr/>
        </p:nvSpPr>
        <p:spPr>
          <a:xfrm>
            <a:off x="988824" y="2040851"/>
            <a:ext cx="10154094" cy="1477328"/>
          </a:xfrm>
          <a:prstGeom prst="rect">
            <a:avLst/>
          </a:prstGeom>
          <a:noFill/>
        </p:spPr>
        <p:txBody>
          <a:bodyPr wrap="square" rtlCol="0">
            <a:spAutoFit/>
          </a:bodyPr>
          <a:lstStyle/>
          <a:p>
            <a:pPr indent="446088"/>
            <a:r>
              <a:rPr lang="zh-CN" altLang="zh-CN" dirty="0"/>
              <a:t>其中，表达式</a:t>
            </a:r>
            <a:r>
              <a:rPr lang="en-US" altLang="zh-CN" dirty="0"/>
              <a:t>exp1</a:t>
            </a:r>
            <a:r>
              <a:rPr lang="zh-CN" altLang="zh-CN" dirty="0"/>
              <a:t>的运算结果必须是一个布尔类型值，表达式</a:t>
            </a:r>
            <a:r>
              <a:rPr lang="en-US" altLang="zh-CN" dirty="0"/>
              <a:t>exp2</a:t>
            </a:r>
            <a:r>
              <a:rPr lang="zh-CN" altLang="zh-CN" dirty="0"/>
              <a:t>和</a:t>
            </a:r>
            <a:r>
              <a:rPr lang="en-US" altLang="zh-CN" dirty="0"/>
              <a:t>exp3</a:t>
            </a:r>
            <a:r>
              <a:rPr lang="zh-CN" altLang="zh-CN" dirty="0"/>
              <a:t>可以是任意数据类型，但它们返回的数据类型必须一致。</a:t>
            </a:r>
          </a:p>
          <a:p>
            <a:pPr indent="446088"/>
            <a:r>
              <a:rPr lang="zh-CN" altLang="zh-CN" dirty="0"/>
              <a:t>首先计算</a:t>
            </a:r>
            <a:r>
              <a:rPr lang="en-US" altLang="zh-CN" dirty="0"/>
              <a:t>exp1</a:t>
            </a:r>
            <a:r>
              <a:rPr lang="zh-CN" altLang="zh-CN" dirty="0"/>
              <a:t>的值，如果其值为</a:t>
            </a:r>
            <a:r>
              <a:rPr lang="en-US" altLang="zh-CN" dirty="0"/>
              <a:t>true</a:t>
            </a:r>
            <a:r>
              <a:rPr lang="zh-CN" altLang="zh-CN" dirty="0"/>
              <a:t>，则计算</a:t>
            </a:r>
            <a:r>
              <a:rPr lang="en-US" altLang="zh-CN" dirty="0"/>
              <a:t>exp2</a:t>
            </a:r>
            <a:r>
              <a:rPr lang="zh-CN" altLang="zh-CN" dirty="0"/>
              <a:t>值，这个值就是整个表达式的结果；否则，取</a:t>
            </a:r>
            <a:r>
              <a:rPr lang="en-US" altLang="zh-CN" dirty="0"/>
              <a:t>exp3</a:t>
            </a:r>
            <a:r>
              <a:rPr lang="zh-CN" altLang="zh-CN" dirty="0"/>
              <a:t>的值作为整个表达式的结果。</a:t>
            </a:r>
          </a:p>
          <a:p>
            <a:pPr indent="446088"/>
            <a:r>
              <a:rPr lang="zh-CN" altLang="zh-CN" dirty="0"/>
              <a:t>例如</a:t>
            </a:r>
            <a:r>
              <a:rPr lang="zh-CN" altLang="zh-CN" dirty="0" smtClean="0"/>
              <a:t>：</a:t>
            </a:r>
            <a:endParaRPr lang="zh-CN" altLang="zh-CN" dirty="0"/>
          </a:p>
        </p:txBody>
      </p:sp>
      <p:sp>
        <p:nvSpPr>
          <p:cNvPr id="6" name="圆角矩形 5"/>
          <p:cNvSpPr/>
          <p:nvPr/>
        </p:nvSpPr>
        <p:spPr>
          <a:xfrm>
            <a:off x="1564244" y="3517880"/>
            <a:ext cx="9504247" cy="715089"/>
          </a:xfrm>
          <a:prstGeom prst="roundRect">
            <a:avLst/>
          </a:prstGeom>
          <a:solidFill>
            <a:srgbClr val="EDD0D0"/>
          </a:solidFill>
        </p:spPr>
        <p:txBody>
          <a:bodyPr wrap="square">
            <a:spAutoFit/>
          </a:bodyPr>
          <a:lstStyle/>
          <a:p>
            <a:r>
              <a:rPr lang="en-US" altLang="zh-CN" dirty="0"/>
              <a:t>z = x &gt; y ? x : y ;         			// z</a:t>
            </a:r>
            <a:r>
              <a:rPr lang="zh-CN" altLang="zh-CN" dirty="0"/>
              <a:t>的值就是</a:t>
            </a:r>
            <a:r>
              <a:rPr lang="en-US" altLang="zh-CN" dirty="0"/>
              <a:t>x</a:t>
            </a:r>
            <a:r>
              <a:rPr lang="zh-CN" altLang="zh-CN" dirty="0"/>
              <a:t>，</a:t>
            </a:r>
            <a:r>
              <a:rPr lang="en-US" altLang="zh-CN" dirty="0"/>
              <a:t>y</a:t>
            </a:r>
            <a:r>
              <a:rPr lang="zh-CN" altLang="zh-CN" dirty="0"/>
              <a:t>中较大的一个</a:t>
            </a:r>
          </a:p>
          <a:p>
            <a:r>
              <a:rPr lang="en-US" altLang="zh-CN" dirty="0"/>
              <a:t>z = x &gt;=0 ? x : </a:t>
            </a:r>
            <a:r>
              <a:rPr lang="en-US" altLang="zh-CN" dirty="0">
                <a:sym typeface="Symbol"/>
              </a:rPr>
              <a:t></a:t>
            </a:r>
            <a:r>
              <a:rPr lang="en-US" altLang="zh-CN" dirty="0"/>
              <a:t>x ;       			// z</a:t>
            </a:r>
            <a:r>
              <a:rPr lang="zh-CN" altLang="zh-CN" dirty="0"/>
              <a:t>的值就是</a:t>
            </a:r>
            <a:r>
              <a:rPr lang="en-US" altLang="zh-CN" dirty="0"/>
              <a:t>x</a:t>
            </a:r>
            <a:r>
              <a:rPr lang="zh-CN" altLang="zh-CN" dirty="0"/>
              <a:t>的</a:t>
            </a:r>
            <a:r>
              <a:rPr lang="zh-CN" altLang="zh-CN" dirty="0" smtClean="0"/>
              <a:t>绝对值</a:t>
            </a:r>
            <a:endParaRPr lang="zh-CN" altLang="zh-CN" dirty="0"/>
          </a:p>
        </p:txBody>
      </p:sp>
    </p:spTree>
    <p:extLst>
      <p:ext uri="{BB962C8B-B14F-4D97-AF65-F5344CB8AC3E}">
        <p14:creationId xmlns:p14="http://schemas.microsoft.com/office/powerpoint/2010/main" val="64771594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07</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3981840" y="3384399"/>
            <a:ext cx="4356342" cy="482919"/>
          </a:xfrm>
          <a:prstGeom prst="rect">
            <a:avLst/>
          </a:prstGeom>
        </p:spPr>
        <p:txBody>
          <a:bodyPr wrap="square" lIns="144000" tIns="0" rIns="144000" bIns="0">
            <a:noAutofit/>
          </a:bodyPr>
          <a:lstStyle/>
          <a:p>
            <a:r>
              <a:rPr lang="zh-CN" altLang="zh-CN" sz="2800" b="1" dirty="0"/>
              <a:t>运算符的优先级与结合性</a:t>
            </a:r>
          </a:p>
        </p:txBody>
      </p:sp>
    </p:spTree>
    <p:extLst>
      <p:ext uri="{BB962C8B-B14F-4D97-AF65-F5344CB8AC3E}">
        <p14:creationId xmlns:p14="http://schemas.microsoft.com/office/powerpoint/2010/main" val="31413011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运算符的优先级与结合性</a:t>
            </a:r>
          </a:p>
        </p:txBody>
      </p:sp>
      <p:sp>
        <p:nvSpPr>
          <p:cNvPr id="3" name="TextBox 2"/>
          <p:cNvSpPr txBox="1"/>
          <p:nvPr/>
        </p:nvSpPr>
        <p:spPr>
          <a:xfrm>
            <a:off x="1446028" y="1818167"/>
            <a:ext cx="9292856" cy="2280285"/>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当操作数出现在具有相同优先级的运算符之间时，如表达式“</a:t>
            </a:r>
            <a:r>
              <a:rPr lang="en-US" altLang="zh-CN" dirty="0"/>
              <a:t>10</a:t>
            </a:r>
            <a:r>
              <a:rPr lang="en-US" altLang="zh-CN" dirty="0">
                <a:sym typeface="Symbol"/>
              </a:rPr>
              <a:t></a:t>
            </a:r>
            <a:r>
              <a:rPr lang="en-US" altLang="zh-CN" dirty="0"/>
              <a:t>6</a:t>
            </a:r>
            <a:r>
              <a:rPr lang="en-US" altLang="zh-CN" dirty="0">
                <a:sym typeface="Symbol"/>
              </a:rPr>
              <a:t></a:t>
            </a:r>
            <a:r>
              <a:rPr lang="en-US" altLang="zh-CN" dirty="0"/>
              <a:t>2</a:t>
            </a:r>
            <a:r>
              <a:rPr lang="zh-CN" altLang="zh-CN" dirty="0"/>
              <a:t>”按从左到右计算的结果是</a:t>
            </a:r>
            <a:r>
              <a:rPr lang="en-US" altLang="zh-CN" dirty="0"/>
              <a:t>2</a:t>
            </a:r>
            <a:r>
              <a:rPr lang="zh-CN" altLang="zh-CN" dirty="0"/>
              <a:t>，如果按从右到左计算，结果是</a:t>
            </a:r>
            <a:r>
              <a:rPr lang="en-US" altLang="zh-CN" dirty="0"/>
              <a:t>6</a:t>
            </a:r>
            <a:r>
              <a:rPr lang="zh-CN" altLang="zh-CN" dirty="0"/>
              <a:t>。“</a:t>
            </a:r>
            <a:r>
              <a:rPr lang="en-US" altLang="zh-CN" dirty="0">
                <a:sym typeface="Symbol"/>
              </a:rPr>
              <a:t></a:t>
            </a:r>
            <a:r>
              <a:rPr lang="zh-CN" altLang="zh-CN" dirty="0"/>
              <a:t>”运算符是按从左到右的次序计算的，也就是左结合；再如表达式“</a:t>
            </a:r>
            <a:r>
              <a:rPr lang="en-US" altLang="zh-CN" dirty="0"/>
              <a:t>x=y=2</a:t>
            </a:r>
            <a:r>
              <a:rPr lang="zh-CN" altLang="zh-CN" dirty="0"/>
              <a:t>”，它在执行时是按从右到左运算的，即先将数值</a:t>
            </a:r>
            <a:r>
              <a:rPr lang="en-US" altLang="zh-CN" dirty="0"/>
              <a:t>2</a:t>
            </a:r>
            <a:r>
              <a:rPr lang="zh-CN" altLang="zh-CN" dirty="0"/>
              <a:t>赋给变量</a:t>
            </a:r>
            <a:r>
              <a:rPr lang="en-US" altLang="zh-CN" dirty="0"/>
              <a:t>y</a:t>
            </a:r>
            <a:r>
              <a:rPr lang="zh-CN" altLang="zh-CN" dirty="0"/>
              <a:t>，再将</a:t>
            </a:r>
            <a:r>
              <a:rPr lang="en-US" altLang="zh-CN" dirty="0"/>
              <a:t>y</a:t>
            </a:r>
            <a:r>
              <a:rPr lang="zh-CN" altLang="zh-CN" dirty="0"/>
              <a:t>的值赋给</a:t>
            </a:r>
            <a:r>
              <a:rPr lang="en-US" altLang="zh-CN" dirty="0"/>
              <a:t>x</a:t>
            </a:r>
            <a:r>
              <a:rPr lang="zh-CN" altLang="zh-CN" dirty="0"/>
              <a:t>，所以“</a:t>
            </a:r>
            <a:r>
              <a:rPr lang="en-US" altLang="zh-CN" dirty="0"/>
              <a:t>=</a:t>
            </a:r>
            <a:r>
              <a:rPr lang="zh-CN" altLang="zh-CN" dirty="0"/>
              <a:t>”运算符是右结合的。</a:t>
            </a:r>
          </a:p>
          <a:p>
            <a:r>
              <a:rPr lang="zh-CN" altLang="zh-CN" dirty="0"/>
              <a:t>在表达式中，运算符的优先级和结合性控制着运算的执行顺序，也可以用圆括号“</a:t>
            </a:r>
            <a:r>
              <a:rPr lang="en-US" altLang="zh-CN" dirty="0"/>
              <a:t>( )</a:t>
            </a:r>
            <a:r>
              <a:rPr lang="zh-CN" altLang="zh-CN" dirty="0"/>
              <a:t>”显式地标明运算顺序，如表达式</a:t>
            </a:r>
            <a:r>
              <a:rPr lang="en-US" altLang="zh-CN" dirty="0"/>
              <a:t>(</a:t>
            </a:r>
            <a:r>
              <a:rPr lang="en-US" altLang="zh-CN" dirty="0" err="1"/>
              <a:t>x+y</a:t>
            </a:r>
            <a:r>
              <a:rPr lang="en-US" altLang="zh-CN" dirty="0"/>
              <a:t>)* 2</a:t>
            </a:r>
            <a:r>
              <a:rPr lang="zh-CN" altLang="zh-CN" dirty="0" smtClean="0"/>
              <a:t>。</a:t>
            </a:r>
            <a:endParaRPr lang="zh-CN" altLang="zh-CN" dirty="0"/>
          </a:p>
        </p:txBody>
      </p:sp>
    </p:spTree>
    <p:extLst>
      <p:ext uri="{BB962C8B-B14F-4D97-AF65-F5344CB8AC3E}">
        <p14:creationId xmlns:p14="http://schemas.microsoft.com/office/powerpoint/2010/main" val="975971442"/>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运算符的优先级与结合性</a:t>
            </a:r>
          </a:p>
        </p:txBody>
      </p:sp>
      <p:sp>
        <p:nvSpPr>
          <p:cNvPr id="3" name="矩形 2"/>
          <p:cNvSpPr/>
          <p:nvPr/>
        </p:nvSpPr>
        <p:spPr>
          <a:xfrm>
            <a:off x="1389321" y="1319565"/>
            <a:ext cx="7499498" cy="369332"/>
          </a:xfrm>
          <a:prstGeom prst="rect">
            <a:avLst/>
          </a:prstGeom>
        </p:spPr>
        <p:txBody>
          <a:bodyPr wrap="square">
            <a:spAutoFit/>
          </a:bodyPr>
          <a:lstStyle/>
          <a:p>
            <a:r>
              <a:rPr lang="zh-CN" altLang="zh-CN" dirty="0"/>
              <a:t>表</a:t>
            </a:r>
            <a:r>
              <a:rPr lang="en-US" altLang="zh-CN" dirty="0"/>
              <a:t>2.9</a:t>
            </a:r>
            <a:r>
              <a:rPr lang="zh-CN" altLang="zh-CN" dirty="0"/>
              <a:t>按照优先级从高到低的顺序列出了</a:t>
            </a:r>
            <a:r>
              <a:rPr lang="en-US" altLang="zh-CN" dirty="0"/>
              <a:t>C#</a:t>
            </a:r>
            <a:r>
              <a:rPr lang="zh-CN" altLang="zh-CN" dirty="0"/>
              <a:t>运算符的优先级与结合性。</a:t>
            </a:r>
          </a:p>
        </p:txBody>
      </p:sp>
      <p:graphicFrame>
        <p:nvGraphicFramePr>
          <p:cNvPr id="4" name="表格 3"/>
          <p:cNvGraphicFramePr>
            <a:graphicFrameLocks noGrp="1"/>
          </p:cNvGraphicFramePr>
          <p:nvPr>
            <p:extLst>
              <p:ext uri="{D42A27DB-BD31-4B8C-83A1-F6EECF244321}">
                <p14:modId xmlns:p14="http://schemas.microsoft.com/office/powerpoint/2010/main" val="1765712685"/>
              </p:ext>
            </p:extLst>
          </p:nvPr>
        </p:nvGraphicFramePr>
        <p:xfrm>
          <a:off x="1871331" y="1857984"/>
          <a:ext cx="8548576" cy="4362064"/>
        </p:xfrm>
        <a:graphic>
          <a:graphicData uri="http://schemas.openxmlformats.org/drawingml/2006/table">
            <a:tbl>
              <a:tblPr firstRow="1" firstCol="1" lastRow="1" lastCol="1" bandRow="1" bandCol="1"/>
              <a:tblGrid>
                <a:gridCol w="2243469"/>
                <a:gridCol w="4152581"/>
                <a:gridCol w="2152526"/>
              </a:tblGrid>
              <a:tr h="272629">
                <a:tc>
                  <a:txBody>
                    <a:bodyPr/>
                    <a:lstStyle/>
                    <a:p>
                      <a:pPr indent="269875" algn="ctr">
                        <a:spcAft>
                          <a:spcPts val="0"/>
                        </a:spcAft>
                      </a:pPr>
                      <a:r>
                        <a:rPr lang="zh-CN" sz="1400" kern="1050">
                          <a:effectLst/>
                          <a:latin typeface="Times New Roman"/>
                          <a:ea typeface="宋体"/>
                        </a:rPr>
                        <a:t>类</a:t>
                      </a:r>
                      <a:r>
                        <a:rPr lang="en-US" sz="1400" kern="1050">
                          <a:effectLst/>
                          <a:latin typeface="Times New Roman"/>
                          <a:ea typeface="宋体"/>
                        </a:rPr>
                        <a:t>    </a:t>
                      </a:r>
                      <a:r>
                        <a:rPr lang="zh-CN" sz="1400" kern="1050">
                          <a:effectLst/>
                          <a:latin typeface="Times New Roman"/>
                          <a:ea typeface="宋体"/>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结</a:t>
                      </a:r>
                      <a:r>
                        <a:rPr lang="en-US" sz="1400" kern="1050">
                          <a:effectLst/>
                          <a:latin typeface="Times New Roman"/>
                          <a:ea typeface="宋体"/>
                        </a:rPr>
                        <a:t>  </a:t>
                      </a:r>
                      <a:r>
                        <a:rPr lang="zh-CN" sz="1400" kern="1050">
                          <a:effectLst/>
                          <a:latin typeface="Times New Roman"/>
                          <a:ea typeface="宋体"/>
                        </a:rPr>
                        <a:t>合</a:t>
                      </a:r>
                      <a:r>
                        <a:rPr lang="en-US" sz="1400" kern="1050">
                          <a:effectLst/>
                          <a:latin typeface="Times New Roman"/>
                          <a:ea typeface="宋体"/>
                        </a:rPr>
                        <a:t>  </a:t>
                      </a:r>
                      <a:r>
                        <a:rPr lang="zh-CN" sz="1400" kern="105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2629">
                <a:tc>
                  <a:txBody>
                    <a:bodyPr/>
                    <a:lstStyle/>
                    <a:p>
                      <a:pPr indent="269875" algn="ctr">
                        <a:spcAft>
                          <a:spcPts val="0"/>
                        </a:spcAft>
                      </a:pPr>
                      <a:r>
                        <a:rPr lang="zh-CN" sz="1400" kern="1050">
                          <a:effectLst/>
                          <a:latin typeface="Times New Roman"/>
                          <a:ea typeface="宋体"/>
                        </a:rPr>
                        <a:t>初等项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50">
                          <a:effectLst/>
                          <a:latin typeface="Times New Roman"/>
                          <a:ea typeface="宋体"/>
                        </a:rPr>
                        <a:t>.  ( )  [ ]  new  typeof  checked  unchecked</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一元后缀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一元前缀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    </a:t>
                      </a:r>
                      <a:r>
                        <a:rPr lang="en-US" sz="1400" kern="1050">
                          <a:effectLst/>
                          <a:latin typeface="Times New Roman"/>
                          <a:ea typeface="宋体"/>
                          <a:sym typeface="Symbol"/>
                        </a:rPr>
                        <a:t></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(T) (</a:t>
                      </a:r>
                      <a:r>
                        <a:rPr lang="zh-CN" sz="1400" kern="1050">
                          <a:effectLst/>
                          <a:latin typeface="Times New Roman"/>
                          <a:ea typeface="宋体"/>
                        </a:rPr>
                        <a:t>表达式</a:t>
                      </a: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乘法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加法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移位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&lt;&lt;   &gt;&gt;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关系和类型检测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&lt;   &gt;    &lt;=    &gt;=   is    as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相等</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逻辑与</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逻辑异或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逻辑或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条件与</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&amp;&amp;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条件或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条件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629">
                <a:tc>
                  <a:txBody>
                    <a:bodyPr/>
                    <a:lstStyle/>
                    <a:p>
                      <a:pPr indent="269875" algn="ctr">
                        <a:spcAft>
                          <a:spcPts val="0"/>
                        </a:spcAft>
                      </a:pPr>
                      <a:r>
                        <a:rPr lang="zh-CN" sz="1400" kern="1050">
                          <a:effectLst/>
                          <a:latin typeface="Times New Roman"/>
                          <a:ea typeface="宋体"/>
                        </a:rPr>
                        <a:t>赋值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  %=  +=  </a:t>
                      </a:r>
                      <a:r>
                        <a:rPr lang="en-US" sz="1400" kern="1050">
                          <a:effectLst/>
                          <a:latin typeface="Times New Roman"/>
                          <a:ea typeface="宋体"/>
                          <a:sym typeface="Symbol"/>
                        </a:rPr>
                        <a:t></a:t>
                      </a:r>
                      <a:r>
                        <a:rPr lang="en-US" sz="1400" kern="1050">
                          <a:effectLst/>
                          <a:latin typeface="Times New Roman"/>
                          <a:ea typeface="宋体"/>
                        </a:rPr>
                        <a:t> =  &lt;&lt;=  &gt;&gt;=  &amp;=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1594570"/>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08</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375261" y="3384399"/>
            <a:ext cx="3609807" cy="482919"/>
          </a:xfrm>
          <a:prstGeom prst="rect">
            <a:avLst/>
          </a:prstGeom>
        </p:spPr>
        <p:txBody>
          <a:bodyPr wrap="square" lIns="144000" tIns="0" rIns="144000" bIns="0">
            <a:noAutofit/>
          </a:bodyPr>
          <a:lstStyle/>
          <a:p>
            <a:r>
              <a:rPr lang="zh-CN" altLang="zh-CN" sz="2800" b="1" dirty="0"/>
              <a:t>表达式中的类型转换</a:t>
            </a:r>
          </a:p>
        </p:txBody>
      </p:sp>
    </p:spTree>
    <p:extLst>
      <p:ext uri="{BB962C8B-B14F-4D97-AF65-F5344CB8AC3E}">
        <p14:creationId xmlns:p14="http://schemas.microsoft.com/office/powerpoint/2010/main" val="26566097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3" name="Freeform: Shape 2">
            <a:extLst>
              <a:ext uri="{FF2B5EF4-FFF2-40B4-BE49-F238E27FC236}">
                <a16:creationId xmlns="" xmlns:a16="http://schemas.microsoft.com/office/drawing/2014/main" id="{DAD6139B-17DD-4E7F-B885-179B1BB19A62}"/>
              </a:ext>
            </a:extLst>
          </p:cNvPr>
          <p:cNvSpPr>
            <a:spLocks/>
          </p:cNvSpPr>
          <p:nvPr/>
        </p:nvSpPr>
        <p:spPr bwMode="auto">
          <a:xfrm>
            <a:off x="3691301" y="2342326"/>
            <a:ext cx="2168561" cy="2343160"/>
          </a:xfrm>
          <a:custGeom>
            <a:avLst/>
            <a:gdLst>
              <a:gd name="T0" fmla="*/ 144 w 471"/>
              <a:gd name="T1" fmla="*/ 462 h 509"/>
              <a:gd name="T2" fmla="*/ 144 w 471"/>
              <a:gd name="T3" fmla="*/ 407 h 509"/>
              <a:gd name="T4" fmla="*/ 144 w 471"/>
              <a:gd name="T5" fmla="*/ 403 h 509"/>
              <a:gd name="T6" fmla="*/ 227 w 471"/>
              <a:gd name="T7" fmla="*/ 323 h 509"/>
              <a:gd name="T8" fmla="*/ 423 w 471"/>
              <a:gd name="T9" fmla="*/ 323 h 509"/>
              <a:gd name="T10" fmla="*/ 471 w 471"/>
              <a:gd name="T11" fmla="*/ 275 h 509"/>
              <a:gd name="T12" fmla="*/ 471 w 471"/>
              <a:gd name="T13" fmla="*/ 49 h 509"/>
              <a:gd name="T14" fmla="*/ 423 w 471"/>
              <a:gd name="T15" fmla="*/ 1 h 509"/>
              <a:gd name="T16" fmla="*/ 192 w 471"/>
              <a:gd name="T17" fmla="*/ 0 h 509"/>
              <a:gd name="T18" fmla="*/ 144 w 471"/>
              <a:gd name="T19" fmla="*/ 48 h 509"/>
              <a:gd name="T20" fmla="*/ 144 w 471"/>
              <a:gd name="T21" fmla="*/ 275 h 509"/>
              <a:gd name="T22" fmla="*/ 144 w 471"/>
              <a:gd name="T23" fmla="*/ 281 h 509"/>
              <a:gd name="T24" fmla="*/ 89 w 471"/>
              <a:gd name="T25" fmla="*/ 359 h 509"/>
              <a:gd name="T26" fmla="*/ 48 w 471"/>
              <a:gd name="T27" fmla="*/ 359 h 509"/>
              <a:gd name="T28" fmla="*/ 0 w 471"/>
              <a:gd name="T29" fmla="*/ 407 h 509"/>
              <a:gd name="T30" fmla="*/ 0 w 471"/>
              <a:gd name="T31" fmla="*/ 461 h 509"/>
              <a:gd name="T32" fmla="*/ 48 w 471"/>
              <a:gd name="T33" fmla="*/ 509 h 509"/>
              <a:gd name="T34" fmla="*/ 96 w 471"/>
              <a:gd name="T35" fmla="*/ 509 h 509"/>
              <a:gd name="T36" fmla="*/ 144 w 471"/>
              <a:gd name="T37" fmla="*/ 46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509">
                <a:moveTo>
                  <a:pt x="144" y="462"/>
                </a:moveTo>
                <a:cubicBezTo>
                  <a:pt x="144" y="407"/>
                  <a:pt x="144" y="407"/>
                  <a:pt x="144" y="407"/>
                </a:cubicBezTo>
                <a:cubicBezTo>
                  <a:pt x="144" y="406"/>
                  <a:pt x="144" y="405"/>
                  <a:pt x="144" y="403"/>
                </a:cubicBezTo>
                <a:cubicBezTo>
                  <a:pt x="143" y="390"/>
                  <a:pt x="148" y="338"/>
                  <a:pt x="227" y="323"/>
                </a:cubicBezTo>
                <a:cubicBezTo>
                  <a:pt x="423" y="323"/>
                  <a:pt x="423" y="323"/>
                  <a:pt x="423" y="323"/>
                </a:cubicBezTo>
                <a:cubicBezTo>
                  <a:pt x="449" y="323"/>
                  <a:pt x="471" y="302"/>
                  <a:pt x="471" y="275"/>
                </a:cubicBezTo>
                <a:cubicBezTo>
                  <a:pt x="471" y="49"/>
                  <a:pt x="471" y="49"/>
                  <a:pt x="471" y="49"/>
                </a:cubicBezTo>
                <a:cubicBezTo>
                  <a:pt x="471" y="22"/>
                  <a:pt x="450" y="1"/>
                  <a:pt x="423" y="1"/>
                </a:cubicBezTo>
                <a:cubicBezTo>
                  <a:pt x="192" y="0"/>
                  <a:pt x="192" y="0"/>
                  <a:pt x="192" y="0"/>
                </a:cubicBezTo>
                <a:cubicBezTo>
                  <a:pt x="166" y="0"/>
                  <a:pt x="144" y="22"/>
                  <a:pt x="144" y="48"/>
                </a:cubicBezTo>
                <a:cubicBezTo>
                  <a:pt x="144" y="275"/>
                  <a:pt x="144" y="275"/>
                  <a:pt x="144" y="275"/>
                </a:cubicBezTo>
                <a:cubicBezTo>
                  <a:pt x="144" y="277"/>
                  <a:pt x="144" y="279"/>
                  <a:pt x="144" y="281"/>
                </a:cubicBezTo>
                <a:cubicBezTo>
                  <a:pt x="142" y="308"/>
                  <a:pt x="131" y="346"/>
                  <a:pt x="89" y="359"/>
                </a:cubicBezTo>
                <a:cubicBezTo>
                  <a:pt x="48" y="359"/>
                  <a:pt x="48" y="359"/>
                  <a:pt x="48" y="359"/>
                </a:cubicBezTo>
                <a:cubicBezTo>
                  <a:pt x="21" y="359"/>
                  <a:pt x="0" y="380"/>
                  <a:pt x="0" y="407"/>
                </a:cubicBezTo>
                <a:cubicBezTo>
                  <a:pt x="0" y="461"/>
                  <a:pt x="0" y="461"/>
                  <a:pt x="0" y="461"/>
                </a:cubicBezTo>
                <a:cubicBezTo>
                  <a:pt x="0" y="488"/>
                  <a:pt x="21" y="509"/>
                  <a:pt x="48" y="509"/>
                </a:cubicBezTo>
                <a:cubicBezTo>
                  <a:pt x="96" y="509"/>
                  <a:pt x="96" y="509"/>
                  <a:pt x="96" y="509"/>
                </a:cubicBezTo>
                <a:cubicBezTo>
                  <a:pt x="122" y="509"/>
                  <a:pt x="144" y="488"/>
                  <a:pt x="144" y="462"/>
                </a:cubicBezTo>
                <a:close/>
              </a:path>
            </a:pathLst>
          </a:custGeom>
          <a:solidFill>
            <a:schemeClr val="accent1"/>
          </a:solidFill>
          <a:ln>
            <a:noFill/>
          </a:ln>
        </p:spPr>
        <p:txBody>
          <a:bodyPr anchor="ctr"/>
          <a:lstStyle/>
          <a:p>
            <a:pPr algn="ctr"/>
            <a:endParaRPr/>
          </a:p>
        </p:txBody>
      </p:sp>
      <p:sp>
        <p:nvSpPr>
          <p:cNvPr id="4" name="Freeform: Shape 3">
            <a:extLst>
              <a:ext uri="{FF2B5EF4-FFF2-40B4-BE49-F238E27FC236}">
                <a16:creationId xmlns="" xmlns:a16="http://schemas.microsoft.com/office/drawing/2014/main" id="{E5B86092-8C6E-43C4-9D8F-243D6659B292}"/>
              </a:ext>
            </a:extLst>
          </p:cNvPr>
          <p:cNvSpPr>
            <a:spLocks/>
          </p:cNvSpPr>
          <p:nvPr/>
        </p:nvSpPr>
        <p:spPr bwMode="auto">
          <a:xfrm>
            <a:off x="3849293" y="4132980"/>
            <a:ext cx="309501" cy="38432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TextBox 4">
            <a:extLst>
              <a:ext uri="{FF2B5EF4-FFF2-40B4-BE49-F238E27FC236}">
                <a16:creationId xmlns="" xmlns:a16="http://schemas.microsoft.com/office/drawing/2014/main" id="{AB6C8652-F498-4FD3-AED8-A60A79554B5E}"/>
              </a:ext>
            </a:extLst>
          </p:cNvPr>
          <p:cNvSpPr txBox="1">
            <a:spLocks/>
          </p:cNvSpPr>
          <p:nvPr/>
        </p:nvSpPr>
        <p:spPr>
          <a:xfrm>
            <a:off x="4560978" y="2669951"/>
            <a:ext cx="1063961" cy="996941"/>
          </a:xfrm>
          <a:prstGeom prst="rect">
            <a:avLst/>
          </a:prstGeom>
        </p:spPr>
        <p:txBody>
          <a:bodyPr wrap="square" lIns="0" tIns="0" rIns="0" bIns="0" anchor="ctr">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6" name="Freeform: Shape 6">
            <a:extLst>
              <a:ext uri="{FF2B5EF4-FFF2-40B4-BE49-F238E27FC236}">
                <a16:creationId xmlns="" xmlns:a16="http://schemas.microsoft.com/office/drawing/2014/main" id="{2BA01465-6C5F-4ABE-B548-F83F7E1426CE}"/>
              </a:ext>
            </a:extLst>
          </p:cNvPr>
          <p:cNvSpPr>
            <a:spLocks/>
          </p:cNvSpPr>
          <p:nvPr/>
        </p:nvSpPr>
        <p:spPr bwMode="auto">
          <a:xfrm>
            <a:off x="4414126" y="3964672"/>
            <a:ext cx="2346955" cy="2163501"/>
          </a:xfrm>
          <a:custGeom>
            <a:avLst/>
            <a:gdLst>
              <a:gd name="T0" fmla="*/ 462 w 510"/>
              <a:gd name="T1" fmla="*/ 326 h 470"/>
              <a:gd name="T2" fmla="*/ 407 w 510"/>
              <a:gd name="T3" fmla="*/ 326 h 470"/>
              <a:gd name="T4" fmla="*/ 404 w 510"/>
              <a:gd name="T5" fmla="*/ 327 h 470"/>
              <a:gd name="T6" fmla="*/ 323 w 510"/>
              <a:gd name="T7" fmla="*/ 244 h 470"/>
              <a:gd name="T8" fmla="*/ 323 w 510"/>
              <a:gd name="T9" fmla="*/ 48 h 470"/>
              <a:gd name="T10" fmla="*/ 275 w 510"/>
              <a:gd name="T11" fmla="*/ 0 h 470"/>
              <a:gd name="T12" fmla="*/ 48 w 510"/>
              <a:gd name="T13" fmla="*/ 0 h 470"/>
              <a:gd name="T14" fmla="*/ 0 w 510"/>
              <a:gd name="T15" fmla="*/ 48 h 470"/>
              <a:gd name="T16" fmla="*/ 0 w 510"/>
              <a:gd name="T17" fmla="*/ 278 h 470"/>
              <a:gd name="T18" fmla="*/ 48 w 510"/>
              <a:gd name="T19" fmla="*/ 326 h 470"/>
              <a:gd name="T20" fmla="*/ 275 w 510"/>
              <a:gd name="T21" fmla="*/ 326 h 470"/>
              <a:gd name="T22" fmla="*/ 281 w 510"/>
              <a:gd name="T23" fmla="*/ 326 h 470"/>
              <a:gd name="T24" fmla="*/ 359 w 510"/>
              <a:gd name="T25" fmla="*/ 381 h 470"/>
              <a:gd name="T26" fmla="*/ 359 w 510"/>
              <a:gd name="T27" fmla="*/ 422 h 470"/>
              <a:gd name="T28" fmla="*/ 407 w 510"/>
              <a:gd name="T29" fmla="*/ 470 h 470"/>
              <a:gd name="T30" fmla="*/ 462 w 510"/>
              <a:gd name="T31" fmla="*/ 470 h 470"/>
              <a:gd name="T32" fmla="*/ 510 w 510"/>
              <a:gd name="T33" fmla="*/ 422 h 470"/>
              <a:gd name="T34" fmla="*/ 510 w 510"/>
              <a:gd name="T35" fmla="*/ 374 h 470"/>
              <a:gd name="T36" fmla="*/ 462 w 510"/>
              <a:gd name="T37" fmla="*/ 3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0" h="470">
                <a:moveTo>
                  <a:pt x="462" y="326"/>
                </a:moveTo>
                <a:cubicBezTo>
                  <a:pt x="407" y="326"/>
                  <a:pt x="407" y="326"/>
                  <a:pt x="407" y="326"/>
                </a:cubicBezTo>
                <a:cubicBezTo>
                  <a:pt x="406" y="326"/>
                  <a:pt x="405" y="326"/>
                  <a:pt x="404" y="327"/>
                </a:cubicBezTo>
                <a:cubicBezTo>
                  <a:pt x="390" y="327"/>
                  <a:pt x="338" y="322"/>
                  <a:pt x="323" y="244"/>
                </a:cubicBezTo>
                <a:cubicBezTo>
                  <a:pt x="323" y="48"/>
                  <a:pt x="323" y="48"/>
                  <a:pt x="323" y="48"/>
                </a:cubicBezTo>
                <a:cubicBezTo>
                  <a:pt x="323" y="21"/>
                  <a:pt x="302" y="0"/>
                  <a:pt x="275" y="0"/>
                </a:cubicBezTo>
                <a:cubicBezTo>
                  <a:pt x="48" y="0"/>
                  <a:pt x="48" y="0"/>
                  <a:pt x="48" y="0"/>
                </a:cubicBezTo>
                <a:cubicBezTo>
                  <a:pt x="22" y="0"/>
                  <a:pt x="0" y="21"/>
                  <a:pt x="0" y="48"/>
                </a:cubicBezTo>
                <a:cubicBezTo>
                  <a:pt x="0" y="278"/>
                  <a:pt x="0" y="278"/>
                  <a:pt x="0" y="278"/>
                </a:cubicBezTo>
                <a:cubicBezTo>
                  <a:pt x="0" y="305"/>
                  <a:pt x="22" y="326"/>
                  <a:pt x="48" y="326"/>
                </a:cubicBezTo>
                <a:cubicBezTo>
                  <a:pt x="275" y="326"/>
                  <a:pt x="275" y="326"/>
                  <a:pt x="275" y="326"/>
                </a:cubicBezTo>
                <a:cubicBezTo>
                  <a:pt x="277" y="326"/>
                  <a:pt x="279" y="326"/>
                  <a:pt x="281" y="326"/>
                </a:cubicBezTo>
                <a:cubicBezTo>
                  <a:pt x="309" y="328"/>
                  <a:pt x="346" y="339"/>
                  <a:pt x="359" y="381"/>
                </a:cubicBezTo>
                <a:cubicBezTo>
                  <a:pt x="359" y="422"/>
                  <a:pt x="359" y="422"/>
                  <a:pt x="359" y="422"/>
                </a:cubicBezTo>
                <a:cubicBezTo>
                  <a:pt x="359" y="449"/>
                  <a:pt x="380" y="470"/>
                  <a:pt x="407" y="470"/>
                </a:cubicBezTo>
                <a:cubicBezTo>
                  <a:pt x="462" y="470"/>
                  <a:pt x="462" y="470"/>
                  <a:pt x="462" y="470"/>
                </a:cubicBezTo>
                <a:cubicBezTo>
                  <a:pt x="488" y="470"/>
                  <a:pt x="510" y="449"/>
                  <a:pt x="510" y="422"/>
                </a:cubicBezTo>
                <a:cubicBezTo>
                  <a:pt x="510" y="374"/>
                  <a:pt x="510" y="374"/>
                  <a:pt x="510" y="374"/>
                </a:cubicBezTo>
                <a:cubicBezTo>
                  <a:pt x="510" y="348"/>
                  <a:pt x="488" y="326"/>
                  <a:pt x="462" y="326"/>
                </a:cubicBezTo>
                <a:close/>
              </a:path>
            </a:pathLst>
          </a:custGeom>
          <a:solidFill>
            <a:schemeClr val="accent3"/>
          </a:solidFill>
          <a:ln>
            <a:noFill/>
          </a:ln>
        </p:spPr>
        <p:txBody>
          <a:bodyPr anchor="ctr"/>
          <a:lstStyle/>
          <a:p>
            <a:pPr algn="ctr"/>
            <a:endParaRPr/>
          </a:p>
        </p:txBody>
      </p:sp>
      <p:sp>
        <p:nvSpPr>
          <p:cNvPr id="7" name="Freeform: Shape 7">
            <a:extLst>
              <a:ext uri="{FF2B5EF4-FFF2-40B4-BE49-F238E27FC236}">
                <a16:creationId xmlns="" xmlns:a16="http://schemas.microsoft.com/office/drawing/2014/main" id="{B0F18806-AE85-4E39-A893-C093C52C2AB7}"/>
              </a:ext>
            </a:extLst>
          </p:cNvPr>
          <p:cNvSpPr>
            <a:spLocks/>
          </p:cNvSpPr>
          <p:nvPr/>
        </p:nvSpPr>
        <p:spPr bwMode="auto">
          <a:xfrm>
            <a:off x="6196982" y="5675304"/>
            <a:ext cx="446454" cy="288419"/>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TextBox 8">
            <a:extLst>
              <a:ext uri="{FF2B5EF4-FFF2-40B4-BE49-F238E27FC236}">
                <a16:creationId xmlns="" xmlns:a16="http://schemas.microsoft.com/office/drawing/2014/main" id="{100F37FF-0DAB-4092-BBC6-E39EB467D567}"/>
              </a:ext>
            </a:extLst>
          </p:cNvPr>
          <p:cNvSpPr txBox="1">
            <a:spLocks/>
          </p:cNvSpPr>
          <p:nvPr/>
        </p:nvSpPr>
        <p:spPr>
          <a:xfrm>
            <a:off x="4825633" y="4398711"/>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9" name="Freeform: Shape 10">
            <a:extLst>
              <a:ext uri="{FF2B5EF4-FFF2-40B4-BE49-F238E27FC236}">
                <a16:creationId xmlns="" xmlns:a16="http://schemas.microsoft.com/office/drawing/2014/main" id="{1616468A-E0B6-48DF-A12B-1DF074EBF4F1}"/>
              </a:ext>
            </a:extLst>
          </p:cNvPr>
          <p:cNvSpPr>
            <a:spLocks/>
          </p:cNvSpPr>
          <p:nvPr/>
        </p:nvSpPr>
        <p:spPr bwMode="auto">
          <a:xfrm>
            <a:off x="5067934" y="1566234"/>
            <a:ext cx="2343160" cy="2168562"/>
          </a:xfrm>
          <a:custGeom>
            <a:avLst/>
            <a:gdLst>
              <a:gd name="T0" fmla="*/ 48 w 509"/>
              <a:gd name="T1" fmla="*/ 144 h 471"/>
              <a:gd name="T2" fmla="*/ 102 w 509"/>
              <a:gd name="T3" fmla="*/ 144 h 471"/>
              <a:gd name="T4" fmla="*/ 106 w 509"/>
              <a:gd name="T5" fmla="*/ 144 h 471"/>
              <a:gd name="T6" fmla="*/ 186 w 509"/>
              <a:gd name="T7" fmla="*/ 227 h 471"/>
              <a:gd name="T8" fmla="*/ 186 w 509"/>
              <a:gd name="T9" fmla="*/ 423 h 471"/>
              <a:gd name="T10" fmla="*/ 234 w 509"/>
              <a:gd name="T11" fmla="*/ 471 h 471"/>
              <a:gd name="T12" fmla="*/ 461 w 509"/>
              <a:gd name="T13" fmla="*/ 471 h 471"/>
              <a:gd name="T14" fmla="*/ 509 w 509"/>
              <a:gd name="T15" fmla="*/ 423 h 471"/>
              <a:gd name="T16" fmla="*/ 509 w 509"/>
              <a:gd name="T17" fmla="*/ 192 h 471"/>
              <a:gd name="T18" fmla="*/ 461 w 509"/>
              <a:gd name="T19" fmla="*/ 144 h 471"/>
              <a:gd name="T20" fmla="*/ 234 w 509"/>
              <a:gd name="T21" fmla="*/ 144 h 471"/>
              <a:gd name="T22" fmla="*/ 228 w 509"/>
              <a:gd name="T23" fmla="*/ 144 h 471"/>
              <a:gd name="T24" fmla="*/ 151 w 509"/>
              <a:gd name="T25" fmla="*/ 89 h 471"/>
              <a:gd name="T26" fmla="*/ 151 w 509"/>
              <a:gd name="T27" fmla="*/ 48 h 471"/>
              <a:gd name="T28" fmla="*/ 103 w 509"/>
              <a:gd name="T29" fmla="*/ 0 h 471"/>
              <a:gd name="T30" fmla="*/ 48 w 509"/>
              <a:gd name="T31" fmla="*/ 0 h 471"/>
              <a:gd name="T32" fmla="*/ 0 w 509"/>
              <a:gd name="T33" fmla="*/ 48 h 471"/>
              <a:gd name="T34" fmla="*/ 0 w 509"/>
              <a:gd name="T35" fmla="*/ 96 h 471"/>
              <a:gd name="T36" fmla="*/ 48 w 509"/>
              <a:gd name="T37" fmla="*/ 1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9" h="471">
                <a:moveTo>
                  <a:pt x="48" y="144"/>
                </a:moveTo>
                <a:cubicBezTo>
                  <a:pt x="102" y="144"/>
                  <a:pt x="102" y="144"/>
                  <a:pt x="102" y="144"/>
                </a:cubicBezTo>
                <a:cubicBezTo>
                  <a:pt x="104" y="144"/>
                  <a:pt x="105" y="144"/>
                  <a:pt x="106" y="144"/>
                </a:cubicBezTo>
                <a:cubicBezTo>
                  <a:pt x="120" y="143"/>
                  <a:pt x="171" y="148"/>
                  <a:pt x="186" y="227"/>
                </a:cubicBezTo>
                <a:cubicBezTo>
                  <a:pt x="186" y="423"/>
                  <a:pt x="186" y="423"/>
                  <a:pt x="186" y="423"/>
                </a:cubicBezTo>
                <a:cubicBezTo>
                  <a:pt x="186" y="449"/>
                  <a:pt x="207" y="471"/>
                  <a:pt x="234" y="471"/>
                </a:cubicBezTo>
                <a:cubicBezTo>
                  <a:pt x="461" y="471"/>
                  <a:pt x="461" y="471"/>
                  <a:pt x="461" y="471"/>
                </a:cubicBezTo>
                <a:cubicBezTo>
                  <a:pt x="487" y="471"/>
                  <a:pt x="509" y="450"/>
                  <a:pt x="509" y="423"/>
                </a:cubicBezTo>
                <a:cubicBezTo>
                  <a:pt x="509" y="192"/>
                  <a:pt x="509" y="192"/>
                  <a:pt x="509" y="192"/>
                </a:cubicBezTo>
                <a:cubicBezTo>
                  <a:pt x="509" y="166"/>
                  <a:pt x="488" y="144"/>
                  <a:pt x="461" y="144"/>
                </a:cubicBezTo>
                <a:cubicBezTo>
                  <a:pt x="234" y="144"/>
                  <a:pt x="234" y="144"/>
                  <a:pt x="234" y="144"/>
                </a:cubicBezTo>
                <a:cubicBezTo>
                  <a:pt x="232" y="144"/>
                  <a:pt x="230" y="144"/>
                  <a:pt x="228" y="144"/>
                </a:cubicBezTo>
                <a:cubicBezTo>
                  <a:pt x="201" y="142"/>
                  <a:pt x="164" y="131"/>
                  <a:pt x="151" y="89"/>
                </a:cubicBezTo>
                <a:cubicBezTo>
                  <a:pt x="151" y="48"/>
                  <a:pt x="151" y="48"/>
                  <a:pt x="151" y="48"/>
                </a:cubicBezTo>
                <a:cubicBezTo>
                  <a:pt x="151" y="21"/>
                  <a:pt x="129" y="0"/>
                  <a:pt x="103" y="0"/>
                </a:cubicBezTo>
                <a:cubicBezTo>
                  <a:pt x="48" y="0"/>
                  <a:pt x="48" y="0"/>
                  <a:pt x="48" y="0"/>
                </a:cubicBezTo>
                <a:cubicBezTo>
                  <a:pt x="22" y="0"/>
                  <a:pt x="0" y="21"/>
                  <a:pt x="0" y="48"/>
                </a:cubicBezTo>
                <a:cubicBezTo>
                  <a:pt x="0" y="96"/>
                  <a:pt x="0" y="96"/>
                  <a:pt x="0" y="96"/>
                </a:cubicBezTo>
                <a:cubicBezTo>
                  <a:pt x="0" y="122"/>
                  <a:pt x="21" y="144"/>
                  <a:pt x="48" y="144"/>
                </a:cubicBezTo>
                <a:close/>
              </a:path>
            </a:pathLst>
          </a:custGeom>
          <a:solidFill>
            <a:schemeClr val="accent5"/>
          </a:solidFill>
          <a:ln>
            <a:noFill/>
          </a:ln>
        </p:spPr>
        <p:txBody>
          <a:bodyPr anchor="ctr"/>
          <a:lstStyle/>
          <a:p>
            <a:pPr algn="ctr"/>
            <a:endParaRPr/>
          </a:p>
        </p:txBody>
      </p:sp>
      <p:sp>
        <p:nvSpPr>
          <p:cNvPr id="10" name="Freeform: Shape 11">
            <a:extLst>
              <a:ext uri="{FF2B5EF4-FFF2-40B4-BE49-F238E27FC236}">
                <a16:creationId xmlns="" xmlns:a16="http://schemas.microsoft.com/office/drawing/2014/main" id="{D9EDDB98-ED41-4318-B3A7-4E38E85EA629}"/>
              </a:ext>
            </a:extLst>
          </p:cNvPr>
          <p:cNvSpPr>
            <a:spLocks/>
          </p:cNvSpPr>
          <p:nvPr/>
        </p:nvSpPr>
        <p:spPr bwMode="auto">
          <a:xfrm>
            <a:off x="5299230" y="1658264"/>
            <a:ext cx="285947" cy="38832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TextBox 12">
            <a:extLst>
              <a:ext uri="{FF2B5EF4-FFF2-40B4-BE49-F238E27FC236}">
                <a16:creationId xmlns="" xmlns:a16="http://schemas.microsoft.com/office/drawing/2014/main" id="{30B39E28-EA64-447A-B518-C67124814159}"/>
              </a:ext>
            </a:extLst>
          </p:cNvPr>
          <p:cNvSpPr txBox="1">
            <a:spLocks/>
          </p:cNvSpPr>
          <p:nvPr/>
        </p:nvSpPr>
        <p:spPr>
          <a:xfrm>
            <a:off x="6347133" y="2433440"/>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12" name="Freeform: Shape 14">
            <a:extLst>
              <a:ext uri="{FF2B5EF4-FFF2-40B4-BE49-F238E27FC236}">
                <a16:creationId xmlns="" xmlns:a16="http://schemas.microsoft.com/office/drawing/2014/main" id="{7B96AA81-5277-40C0-BFF3-5E9156A7CFE6}"/>
              </a:ext>
            </a:extLst>
          </p:cNvPr>
          <p:cNvSpPr>
            <a:spLocks/>
          </p:cNvSpPr>
          <p:nvPr/>
        </p:nvSpPr>
        <p:spPr bwMode="auto">
          <a:xfrm>
            <a:off x="5974796" y="2985687"/>
            <a:ext cx="2158440" cy="2383647"/>
          </a:xfrm>
          <a:custGeom>
            <a:avLst/>
            <a:gdLst>
              <a:gd name="T0" fmla="*/ 323 w 469"/>
              <a:gd name="T1" fmla="*/ 51 h 518"/>
              <a:gd name="T2" fmla="*/ 325 w 469"/>
              <a:gd name="T3" fmla="*/ 105 h 518"/>
              <a:gd name="T4" fmla="*/ 325 w 469"/>
              <a:gd name="T5" fmla="*/ 109 h 518"/>
              <a:gd name="T6" fmla="*/ 244 w 469"/>
              <a:gd name="T7" fmla="*/ 191 h 518"/>
              <a:gd name="T8" fmla="*/ 48 w 469"/>
              <a:gd name="T9" fmla="*/ 195 h 518"/>
              <a:gd name="T10" fmla="*/ 1 w 469"/>
              <a:gd name="T11" fmla="*/ 244 h 518"/>
              <a:gd name="T12" fmla="*/ 5 w 469"/>
              <a:gd name="T13" fmla="*/ 470 h 518"/>
              <a:gd name="T14" fmla="*/ 54 w 469"/>
              <a:gd name="T15" fmla="*/ 517 h 518"/>
              <a:gd name="T16" fmla="*/ 285 w 469"/>
              <a:gd name="T17" fmla="*/ 513 h 518"/>
              <a:gd name="T18" fmla="*/ 332 w 469"/>
              <a:gd name="T19" fmla="*/ 464 h 518"/>
              <a:gd name="T20" fmla="*/ 327 w 469"/>
              <a:gd name="T21" fmla="*/ 237 h 518"/>
              <a:gd name="T22" fmla="*/ 327 w 469"/>
              <a:gd name="T23" fmla="*/ 231 h 518"/>
              <a:gd name="T24" fmla="*/ 380 w 469"/>
              <a:gd name="T25" fmla="*/ 152 h 518"/>
              <a:gd name="T26" fmla="*/ 422 w 469"/>
              <a:gd name="T27" fmla="*/ 151 h 518"/>
              <a:gd name="T28" fmla="*/ 469 w 469"/>
              <a:gd name="T29" fmla="*/ 102 h 518"/>
              <a:gd name="T30" fmla="*/ 467 w 469"/>
              <a:gd name="T31" fmla="*/ 48 h 518"/>
              <a:gd name="T32" fmla="*/ 418 w 469"/>
              <a:gd name="T33" fmla="*/ 1 h 518"/>
              <a:gd name="T34" fmla="*/ 370 w 469"/>
              <a:gd name="T35" fmla="*/ 2 h 518"/>
              <a:gd name="T36" fmla="*/ 323 w 469"/>
              <a:gd name="T37" fmla="*/ 5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9" h="518">
                <a:moveTo>
                  <a:pt x="323" y="51"/>
                </a:moveTo>
                <a:cubicBezTo>
                  <a:pt x="325" y="105"/>
                  <a:pt x="325" y="105"/>
                  <a:pt x="325" y="105"/>
                </a:cubicBezTo>
                <a:cubicBezTo>
                  <a:pt x="325" y="106"/>
                  <a:pt x="325" y="107"/>
                  <a:pt x="325" y="109"/>
                </a:cubicBezTo>
                <a:cubicBezTo>
                  <a:pt x="325" y="122"/>
                  <a:pt x="322" y="174"/>
                  <a:pt x="244" y="191"/>
                </a:cubicBezTo>
                <a:cubicBezTo>
                  <a:pt x="48" y="195"/>
                  <a:pt x="48" y="195"/>
                  <a:pt x="48" y="195"/>
                </a:cubicBezTo>
                <a:cubicBezTo>
                  <a:pt x="21" y="195"/>
                  <a:pt x="0" y="217"/>
                  <a:pt x="1" y="244"/>
                </a:cubicBezTo>
                <a:cubicBezTo>
                  <a:pt x="5" y="470"/>
                  <a:pt x="5" y="470"/>
                  <a:pt x="5" y="470"/>
                </a:cubicBezTo>
                <a:cubicBezTo>
                  <a:pt x="6" y="497"/>
                  <a:pt x="28" y="518"/>
                  <a:pt x="54" y="517"/>
                </a:cubicBezTo>
                <a:cubicBezTo>
                  <a:pt x="285" y="513"/>
                  <a:pt x="285" y="513"/>
                  <a:pt x="285" y="513"/>
                </a:cubicBezTo>
                <a:cubicBezTo>
                  <a:pt x="311" y="512"/>
                  <a:pt x="332" y="490"/>
                  <a:pt x="332" y="464"/>
                </a:cubicBezTo>
                <a:cubicBezTo>
                  <a:pt x="327" y="237"/>
                  <a:pt x="327" y="237"/>
                  <a:pt x="327" y="237"/>
                </a:cubicBezTo>
                <a:cubicBezTo>
                  <a:pt x="327" y="235"/>
                  <a:pt x="327" y="233"/>
                  <a:pt x="327" y="231"/>
                </a:cubicBezTo>
                <a:cubicBezTo>
                  <a:pt x="329" y="204"/>
                  <a:pt x="339" y="166"/>
                  <a:pt x="380" y="152"/>
                </a:cubicBezTo>
                <a:cubicBezTo>
                  <a:pt x="422" y="151"/>
                  <a:pt x="422" y="151"/>
                  <a:pt x="422" y="151"/>
                </a:cubicBezTo>
                <a:cubicBezTo>
                  <a:pt x="448" y="151"/>
                  <a:pt x="469" y="129"/>
                  <a:pt x="469" y="102"/>
                </a:cubicBezTo>
                <a:cubicBezTo>
                  <a:pt x="467" y="48"/>
                  <a:pt x="467" y="48"/>
                  <a:pt x="467" y="48"/>
                </a:cubicBezTo>
                <a:cubicBezTo>
                  <a:pt x="467" y="21"/>
                  <a:pt x="445" y="0"/>
                  <a:pt x="418" y="1"/>
                </a:cubicBezTo>
                <a:cubicBezTo>
                  <a:pt x="370" y="2"/>
                  <a:pt x="370" y="2"/>
                  <a:pt x="370" y="2"/>
                </a:cubicBezTo>
                <a:cubicBezTo>
                  <a:pt x="344" y="2"/>
                  <a:pt x="323" y="24"/>
                  <a:pt x="323" y="51"/>
                </a:cubicBezTo>
                <a:close/>
              </a:path>
            </a:pathLst>
          </a:custGeom>
          <a:solidFill>
            <a:schemeClr val="accent6"/>
          </a:solidFill>
          <a:ln>
            <a:noFill/>
          </a:ln>
        </p:spPr>
        <p:txBody>
          <a:bodyPr anchor="ctr"/>
          <a:lstStyle/>
          <a:p>
            <a:pPr algn="ctr"/>
            <a:endParaRPr/>
          </a:p>
        </p:txBody>
      </p:sp>
      <p:sp>
        <p:nvSpPr>
          <p:cNvPr id="13" name="Freeform: Shape 15">
            <a:extLst>
              <a:ext uri="{FF2B5EF4-FFF2-40B4-BE49-F238E27FC236}">
                <a16:creationId xmlns="" xmlns:a16="http://schemas.microsoft.com/office/drawing/2014/main" id="{73CF8F8E-C67C-40BA-AE28-C395FDF7B1C4}"/>
              </a:ext>
            </a:extLst>
          </p:cNvPr>
          <p:cNvSpPr>
            <a:spLocks/>
          </p:cNvSpPr>
          <p:nvPr/>
        </p:nvSpPr>
        <p:spPr bwMode="auto">
          <a:xfrm>
            <a:off x="7604580" y="3168421"/>
            <a:ext cx="453775" cy="381491"/>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TextBox 16">
            <a:extLst>
              <a:ext uri="{FF2B5EF4-FFF2-40B4-BE49-F238E27FC236}">
                <a16:creationId xmlns="" xmlns:a16="http://schemas.microsoft.com/office/drawing/2014/main" id="{581008C8-F17D-44A5-95F2-63FA7F64E2A5}"/>
              </a:ext>
            </a:extLst>
          </p:cNvPr>
          <p:cNvSpPr txBox="1">
            <a:spLocks/>
          </p:cNvSpPr>
          <p:nvPr/>
        </p:nvSpPr>
        <p:spPr>
          <a:xfrm>
            <a:off x="6605584" y="4168200"/>
            <a:ext cx="1063961" cy="996941"/>
          </a:xfrm>
          <a:prstGeom prst="rect">
            <a:avLst/>
          </a:prstGeom>
        </p:spPr>
        <p:txBody>
          <a:bodyPr wrap="square" lIns="0" tIns="0" rIns="0" bIns="0" anchor="ctr" anchorCtr="1">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17" name="TextBox 28">
            <a:extLst>
              <a:ext uri="{FF2B5EF4-FFF2-40B4-BE49-F238E27FC236}">
                <a16:creationId xmlns="" xmlns:a16="http://schemas.microsoft.com/office/drawing/2014/main" id="{D7DCB783-F780-4DEE-8094-881F3D1D4D13}"/>
              </a:ext>
            </a:extLst>
          </p:cNvPr>
          <p:cNvSpPr txBox="1">
            <a:spLocks/>
          </p:cNvSpPr>
          <p:nvPr/>
        </p:nvSpPr>
        <p:spPr>
          <a:xfrm>
            <a:off x="1545330" y="2473403"/>
            <a:ext cx="2868795" cy="512284"/>
          </a:xfrm>
          <a:prstGeom prst="rect">
            <a:avLst/>
          </a:prstGeom>
        </p:spPr>
        <p:txBody>
          <a:bodyPr vert="horz" wrap="square" lIns="0" tIns="0" rIns="360000" bIns="0" anchor="ctr">
            <a:noAutofit/>
          </a:bodyPr>
          <a:lstStyle/>
          <a:p>
            <a:r>
              <a:rPr lang="zh-CN" altLang="zh-CN" sz="1400" dirty="0"/>
              <a:t>（</a:t>
            </a:r>
            <a:r>
              <a:rPr lang="en-US" altLang="zh-CN" sz="1400" dirty="0"/>
              <a:t>1</a:t>
            </a:r>
            <a:r>
              <a:rPr lang="zh-CN" altLang="zh-CN" sz="1400" dirty="0"/>
              <a:t>）一个操作数是</a:t>
            </a:r>
            <a:r>
              <a:rPr lang="en-US" altLang="zh-CN" sz="1400" dirty="0"/>
              <a:t>decimal</a:t>
            </a:r>
            <a:r>
              <a:rPr lang="zh-CN" altLang="zh-CN" sz="1400" dirty="0"/>
              <a:t>类型，另一个操作数提升为</a:t>
            </a:r>
            <a:r>
              <a:rPr lang="en-US" altLang="zh-CN" sz="1400" dirty="0"/>
              <a:t>decimal</a:t>
            </a:r>
            <a:r>
              <a:rPr lang="zh-CN" altLang="zh-CN" sz="1400" dirty="0"/>
              <a:t>，但</a:t>
            </a:r>
            <a:r>
              <a:rPr lang="en-US" altLang="zh-CN" sz="1400" dirty="0"/>
              <a:t>float</a:t>
            </a:r>
            <a:r>
              <a:rPr lang="zh-CN" altLang="zh-CN" sz="1400" dirty="0"/>
              <a:t>或</a:t>
            </a:r>
            <a:r>
              <a:rPr lang="en-US" altLang="zh-CN" sz="1400" dirty="0"/>
              <a:t>double</a:t>
            </a:r>
            <a:r>
              <a:rPr lang="zh-CN" altLang="zh-CN" sz="1400" dirty="0"/>
              <a:t>类型不能自动提升为</a:t>
            </a:r>
            <a:r>
              <a:rPr lang="en-US" altLang="zh-CN" sz="1400" dirty="0"/>
              <a:t>decimal</a:t>
            </a:r>
            <a:r>
              <a:rPr lang="zh-CN" altLang="zh-CN" sz="1400" dirty="0"/>
              <a:t>类型。</a:t>
            </a:r>
          </a:p>
        </p:txBody>
      </p:sp>
      <p:sp>
        <p:nvSpPr>
          <p:cNvPr id="20" name="TextBox 32">
            <a:extLst>
              <a:ext uri="{FF2B5EF4-FFF2-40B4-BE49-F238E27FC236}">
                <a16:creationId xmlns="" xmlns:a16="http://schemas.microsoft.com/office/drawing/2014/main" id="{20C0B66F-3DAA-45FD-B6CB-4A5FD549F6EF}"/>
              </a:ext>
            </a:extLst>
          </p:cNvPr>
          <p:cNvSpPr txBox="1">
            <a:spLocks/>
          </p:cNvSpPr>
          <p:nvPr/>
        </p:nvSpPr>
        <p:spPr>
          <a:xfrm>
            <a:off x="7411094" y="1985796"/>
            <a:ext cx="2783429" cy="682961"/>
          </a:xfrm>
          <a:prstGeom prst="rect">
            <a:avLst/>
          </a:prstGeom>
        </p:spPr>
        <p:txBody>
          <a:bodyPr vert="horz" wrap="square" lIns="360000" tIns="0" rIns="216000" bIns="0" anchor="t" anchorCtr="0">
            <a:noAutofit/>
          </a:bodyPr>
          <a:lstStyle/>
          <a:p>
            <a:r>
              <a:rPr lang="zh-CN" altLang="zh-CN" sz="1400" dirty="0"/>
              <a:t>（</a:t>
            </a:r>
            <a:r>
              <a:rPr lang="en-US" altLang="zh-CN" sz="1400" dirty="0"/>
              <a:t>2</a:t>
            </a:r>
            <a:r>
              <a:rPr lang="zh-CN" altLang="zh-CN" sz="1400" dirty="0"/>
              <a:t>）一个操作数是</a:t>
            </a:r>
            <a:r>
              <a:rPr lang="en-US" altLang="zh-CN" sz="1400" dirty="0"/>
              <a:t>double</a:t>
            </a:r>
            <a:r>
              <a:rPr lang="zh-CN" altLang="zh-CN" sz="1400" dirty="0"/>
              <a:t>类型，另一个操作数提升为</a:t>
            </a:r>
            <a:r>
              <a:rPr lang="en-US" altLang="zh-CN" sz="1400" dirty="0"/>
              <a:t>double</a:t>
            </a:r>
            <a:r>
              <a:rPr lang="zh-CN" altLang="zh-CN" sz="1400" dirty="0"/>
              <a:t>类型。</a:t>
            </a:r>
          </a:p>
        </p:txBody>
      </p:sp>
      <p:sp>
        <p:nvSpPr>
          <p:cNvPr id="23" name="TextBox 35">
            <a:extLst>
              <a:ext uri="{FF2B5EF4-FFF2-40B4-BE49-F238E27FC236}">
                <a16:creationId xmlns="" xmlns:a16="http://schemas.microsoft.com/office/drawing/2014/main" id="{CF3700BD-7850-455E-BAC3-6F2282650185}"/>
              </a:ext>
            </a:extLst>
          </p:cNvPr>
          <p:cNvSpPr txBox="1">
            <a:spLocks/>
          </p:cNvSpPr>
          <p:nvPr/>
        </p:nvSpPr>
        <p:spPr>
          <a:xfrm>
            <a:off x="7451524" y="4534138"/>
            <a:ext cx="2970624" cy="512284"/>
          </a:xfrm>
          <a:prstGeom prst="rect">
            <a:avLst/>
          </a:prstGeom>
        </p:spPr>
        <p:txBody>
          <a:bodyPr vert="horz" wrap="square" lIns="360000" tIns="0" rIns="216000" bIns="0" anchor="t" anchorCtr="0">
            <a:noAutofit/>
          </a:bodyPr>
          <a:lstStyle/>
          <a:p>
            <a:r>
              <a:rPr lang="zh-CN" altLang="zh-CN" sz="1400" dirty="0"/>
              <a:t>（</a:t>
            </a:r>
            <a:r>
              <a:rPr lang="en-US" altLang="zh-CN" sz="1400" dirty="0"/>
              <a:t>3</a:t>
            </a:r>
            <a:r>
              <a:rPr lang="zh-CN" altLang="zh-CN" sz="1400" dirty="0"/>
              <a:t>）一个操作数是</a:t>
            </a:r>
            <a:r>
              <a:rPr lang="en-US" altLang="zh-CN" sz="1400" dirty="0"/>
              <a:t>float</a:t>
            </a:r>
            <a:r>
              <a:rPr lang="zh-CN" altLang="zh-CN" sz="1400" dirty="0"/>
              <a:t>类型，另一个操作数提升为</a:t>
            </a:r>
            <a:r>
              <a:rPr lang="en-US" altLang="zh-CN" sz="1400" dirty="0"/>
              <a:t>float</a:t>
            </a:r>
            <a:r>
              <a:rPr lang="zh-CN" altLang="zh-CN" sz="1400" dirty="0"/>
              <a:t>类型。</a:t>
            </a:r>
          </a:p>
        </p:txBody>
      </p:sp>
      <p:sp>
        <p:nvSpPr>
          <p:cNvPr id="26" name="TextBox 38">
            <a:extLst>
              <a:ext uri="{FF2B5EF4-FFF2-40B4-BE49-F238E27FC236}">
                <a16:creationId xmlns="" xmlns:a16="http://schemas.microsoft.com/office/drawing/2014/main" id="{8BE30868-A802-4CA1-A279-FD0FCC2773C0}"/>
              </a:ext>
            </a:extLst>
          </p:cNvPr>
          <p:cNvSpPr txBox="1">
            <a:spLocks/>
          </p:cNvSpPr>
          <p:nvPr/>
        </p:nvSpPr>
        <p:spPr>
          <a:xfrm>
            <a:off x="1647014" y="5046422"/>
            <a:ext cx="2913964" cy="512284"/>
          </a:xfrm>
          <a:prstGeom prst="rect">
            <a:avLst/>
          </a:prstGeom>
        </p:spPr>
        <p:txBody>
          <a:bodyPr vert="horz" wrap="square" lIns="0" tIns="0" rIns="360000" bIns="0" anchor="ctr">
            <a:noAutofit/>
          </a:bodyPr>
          <a:lstStyle/>
          <a:p>
            <a:r>
              <a:rPr lang="zh-CN" altLang="zh-CN" sz="1400" dirty="0"/>
              <a:t>（</a:t>
            </a:r>
            <a:r>
              <a:rPr lang="en-US" altLang="zh-CN" sz="1400" dirty="0"/>
              <a:t>4</a:t>
            </a:r>
            <a:r>
              <a:rPr lang="zh-CN" altLang="zh-CN" sz="1400" dirty="0"/>
              <a:t>）一个操作数是</a:t>
            </a:r>
            <a:r>
              <a:rPr lang="en-US" altLang="zh-CN" sz="1400" baseline="-25000" dirty="0"/>
              <a:t> </a:t>
            </a:r>
            <a:r>
              <a:rPr lang="en-US" altLang="zh-CN" sz="1400" dirty="0" err="1"/>
              <a:t>ulong</a:t>
            </a:r>
            <a:r>
              <a:rPr lang="zh-CN" altLang="zh-CN" sz="1400" dirty="0"/>
              <a:t>类型，另一个操作数提升为</a:t>
            </a:r>
            <a:r>
              <a:rPr lang="en-US" altLang="zh-CN" sz="1400" baseline="-25000" dirty="0"/>
              <a:t> </a:t>
            </a:r>
            <a:r>
              <a:rPr lang="en-US" altLang="zh-CN" sz="1400" dirty="0" err="1"/>
              <a:t>ulong</a:t>
            </a:r>
            <a:r>
              <a:rPr lang="zh-CN" altLang="zh-CN" sz="1400" dirty="0"/>
              <a:t>类型，但带符号数，如</a:t>
            </a:r>
            <a:r>
              <a:rPr lang="en-US" altLang="zh-CN" sz="1400" dirty="0" err="1"/>
              <a:t>sbyte</a:t>
            </a:r>
            <a:r>
              <a:rPr lang="zh-CN" altLang="zh-CN" sz="1400" dirty="0"/>
              <a:t>、</a:t>
            </a:r>
            <a:r>
              <a:rPr lang="en-US" altLang="zh-CN" sz="1400" dirty="0"/>
              <a:t>short</a:t>
            </a:r>
            <a:r>
              <a:rPr lang="zh-CN" altLang="zh-CN" sz="1400" dirty="0"/>
              <a:t>、</a:t>
            </a:r>
            <a:r>
              <a:rPr lang="en-US" altLang="zh-CN" sz="1400" dirty="0" err="1"/>
              <a:t>int</a:t>
            </a:r>
            <a:r>
              <a:rPr lang="zh-CN" altLang="zh-CN" sz="1400" dirty="0"/>
              <a:t>类型或</a:t>
            </a:r>
            <a:r>
              <a:rPr lang="en-US" altLang="zh-CN" sz="1400" dirty="0"/>
              <a:t>long</a:t>
            </a:r>
            <a:r>
              <a:rPr lang="zh-CN" altLang="zh-CN" sz="1400" dirty="0"/>
              <a:t>类型不能自动提升。</a:t>
            </a:r>
          </a:p>
        </p:txBody>
      </p:sp>
      <p:sp>
        <p:nvSpPr>
          <p:cNvPr id="27" name="矩形 26"/>
          <p:cNvSpPr/>
          <p:nvPr/>
        </p:nvSpPr>
        <p:spPr>
          <a:xfrm>
            <a:off x="728797" y="1014614"/>
            <a:ext cx="9765537" cy="369332"/>
          </a:xfrm>
          <a:prstGeom prst="rect">
            <a:avLst/>
          </a:prstGeom>
        </p:spPr>
        <p:txBody>
          <a:bodyPr wrap="square">
            <a:spAutoFit/>
          </a:bodyPr>
          <a:lstStyle/>
          <a:p>
            <a:r>
              <a:rPr lang="zh-CN" altLang="zh-CN" dirty="0"/>
              <a:t>自动转换是通过使用</a:t>
            </a:r>
            <a:r>
              <a:rPr lang="en-US" altLang="zh-CN" dirty="0"/>
              <a:t>C#</a:t>
            </a:r>
            <a:r>
              <a:rPr lang="zh-CN" altLang="zh-CN" dirty="0"/>
              <a:t>的“类型提升规则”来完成的，下面是</a:t>
            </a:r>
            <a:r>
              <a:rPr lang="en-US" altLang="zh-CN" dirty="0"/>
              <a:t>C#</a:t>
            </a:r>
            <a:r>
              <a:rPr lang="zh-CN" altLang="zh-CN" dirty="0"/>
              <a:t>的类型提升规则。</a:t>
            </a:r>
          </a:p>
        </p:txBody>
      </p:sp>
    </p:spTree>
    <p:extLst>
      <p:ext uri="{BB962C8B-B14F-4D97-AF65-F5344CB8AC3E}">
        <p14:creationId xmlns:p14="http://schemas.microsoft.com/office/powerpoint/2010/main" val="1865628821"/>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3" name="Freeform: Shape 2">
            <a:extLst>
              <a:ext uri="{FF2B5EF4-FFF2-40B4-BE49-F238E27FC236}">
                <a16:creationId xmlns="" xmlns:a16="http://schemas.microsoft.com/office/drawing/2014/main" id="{DAD6139B-17DD-4E7F-B885-179B1BB19A62}"/>
              </a:ext>
            </a:extLst>
          </p:cNvPr>
          <p:cNvSpPr>
            <a:spLocks/>
          </p:cNvSpPr>
          <p:nvPr/>
        </p:nvSpPr>
        <p:spPr bwMode="auto">
          <a:xfrm>
            <a:off x="3691301" y="2342326"/>
            <a:ext cx="2168561" cy="2343160"/>
          </a:xfrm>
          <a:custGeom>
            <a:avLst/>
            <a:gdLst>
              <a:gd name="T0" fmla="*/ 144 w 471"/>
              <a:gd name="T1" fmla="*/ 462 h 509"/>
              <a:gd name="T2" fmla="*/ 144 w 471"/>
              <a:gd name="T3" fmla="*/ 407 h 509"/>
              <a:gd name="T4" fmla="*/ 144 w 471"/>
              <a:gd name="T5" fmla="*/ 403 h 509"/>
              <a:gd name="T6" fmla="*/ 227 w 471"/>
              <a:gd name="T7" fmla="*/ 323 h 509"/>
              <a:gd name="T8" fmla="*/ 423 w 471"/>
              <a:gd name="T9" fmla="*/ 323 h 509"/>
              <a:gd name="T10" fmla="*/ 471 w 471"/>
              <a:gd name="T11" fmla="*/ 275 h 509"/>
              <a:gd name="T12" fmla="*/ 471 w 471"/>
              <a:gd name="T13" fmla="*/ 49 h 509"/>
              <a:gd name="T14" fmla="*/ 423 w 471"/>
              <a:gd name="T15" fmla="*/ 1 h 509"/>
              <a:gd name="T16" fmla="*/ 192 w 471"/>
              <a:gd name="T17" fmla="*/ 0 h 509"/>
              <a:gd name="T18" fmla="*/ 144 w 471"/>
              <a:gd name="T19" fmla="*/ 48 h 509"/>
              <a:gd name="T20" fmla="*/ 144 w 471"/>
              <a:gd name="T21" fmla="*/ 275 h 509"/>
              <a:gd name="T22" fmla="*/ 144 w 471"/>
              <a:gd name="T23" fmla="*/ 281 h 509"/>
              <a:gd name="T24" fmla="*/ 89 w 471"/>
              <a:gd name="T25" fmla="*/ 359 h 509"/>
              <a:gd name="T26" fmla="*/ 48 w 471"/>
              <a:gd name="T27" fmla="*/ 359 h 509"/>
              <a:gd name="T28" fmla="*/ 0 w 471"/>
              <a:gd name="T29" fmla="*/ 407 h 509"/>
              <a:gd name="T30" fmla="*/ 0 w 471"/>
              <a:gd name="T31" fmla="*/ 461 h 509"/>
              <a:gd name="T32" fmla="*/ 48 w 471"/>
              <a:gd name="T33" fmla="*/ 509 h 509"/>
              <a:gd name="T34" fmla="*/ 96 w 471"/>
              <a:gd name="T35" fmla="*/ 509 h 509"/>
              <a:gd name="T36" fmla="*/ 144 w 471"/>
              <a:gd name="T37" fmla="*/ 46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509">
                <a:moveTo>
                  <a:pt x="144" y="462"/>
                </a:moveTo>
                <a:cubicBezTo>
                  <a:pt x="144" y="407"/>
                  <a:pt x="144" y="407"/>
                  <a:pt x="144" y="407"/>
                </a:cubicBezTo>
                <a:cubicBezTo>
                  <a:pt x="144" y="406"/>
                  <a:pt x="144" y="405"/>
                  <a:pt x="144" y="403"/>
                </a:cubicBezTo>
                <a:cubicBezTo>
                  <a:pt x="143" y="390"/>
                  <a:pt x="148" y="338"/>
                  <a:pt x="227" y="323"/>
                </a:cubicBezTo>
                <a:cubicBezTo>
                  <a:pt x="423" y="323"/>
                  <a:pt x="423" y="323"/>
                  <a:pt x="423" y="323"/>
                </a:cubicBezTo>
                <a:cubicBezTo>
                  <a:pt x="449" y="323"/>
                  <a:pt x="471" y="302"/>
                  <a:pt x="471" y="275"/>
                </a:cubicBezTo>
                <a:cubicBezTo>
                  <a:pt x="471" y="49"/>
                  <a:pt x="471" y="49"/>
                  <a:pt x="471" y="49"/>
                </a:cubicBezTo>
                <a:cubicBezTo>
                  <a:pt x="471" y="22"/>
                  <a:pt x="450" y="1"/>
                  <a:pt x="423" y="1"/>
                </a:cubicBezTo>
                <a:cubicBezTo>
                  <a:pt x="192" y="0"/>
                  <a:pt x="192" y="0"/>
                  <a:pt x="192" y="0"/>
                </a:cubicBezTo>
                <a:cubicBezTo>
                  <a:pt x="166" y="0"/>
                  <a:pt x="144" y="22"/>
                  <a:pt x="144" y="48"/>
                </a:cubicBezTo>
                <a:cubicBezTo>
                  <a:pt x="144" y="275"/>
                  <a:pt x="144" y="275"/>
                  <a:pt x="144" y="275"/>
                </a:cubicBezTo>
                <a:cubicBezTo>
                  <a:pt x="144" y="277"/>
                  <a:pt x="144" y="279"/>
                  <a:pt x="144" y="281"/>
                </a:cubicBezTo>
                <a:cubicBezTo>
                  <a:pt x="142" y="308"/>
                  <a:pt x="131" y="346"/>
                  <a:pt x="89" y="359"/>
                </a:cubicBezTo>
                <a:cubicBezTo>
                  <a:pt x="48" y="359"/>
                  <a:pt x="48" y="359"/>
                  <a:pt x="48" y="359"/>
                </a:cubicBezTo>
                <a:cubicBezTo>
                  <a:pt x="21" y="359"/>
                  <a:pt x="0" y="380"/>
                  <a:pt x="0" y="407"/>
                </a:cubicBezTo>
                <a:cubicBezTo>
                  <a:pt x="0" y="461"/>
                  <a:pt x="0" y="461"/>
                  <a:pt x="0" y="461"/>
                </a:cubicBezTo>
                <a:cubicBezTo>
                  <a:pt x="0" y="488"/>
                  <a:pt x="21" y="509"/>
                  <a:pt x="48" y="509"/>
                </a:cubicBezTo>
                <a:cubicBezTo>
                  <a:pt x="96" y="509"/>
                  <a:pt x="96" y="509"/>
                  <a:pt x="96" y="509"/>
                </a:cubicBezTo>
                <a:cubicBezTo>
                  <a:pt x="122" y="509"/>
                  <a:pt x="144" y="488"/>
                  <a:pt x="144" y="462"/>
                </a:cubicBezTo>
                <a:close/>
              </a:path>
            </a:pathLst>
          </a:custGeom>
          <a:solidFill>
            <a:schemeClr val="accent1"/>
          </a:solidFill>
          <a:ln>
            <a:noFill/>
          </a:ln>
        </p:spPr>
        <p:txBody>
          <a:bodyPr anchor="ctr"/>
          <a:lstStyle/>
          <a:p>
            <a:pPr algn="ctr"/>
            <a:endParaRPr/>
          </a:p>
        </p:txBody>
      </p:sp>
      <p:sp>
        <p:nvSpPr>
          <p:cNvPr id="4" name="Freeform: Shape 3">
            <a:extLst>
              <a:ext uri="{FF2B5EF4-FFF2-40B4-BE49-F238E27FC236}">
                <a16:creationId xmlns="" xmlns:a16="http://schemas.microsoft.com/office/drawing/2014/main" id="{E5B86092-8C6E-43C4-9D8F-243D6659B292}"/>
              </a:ext>
            </a:extLst>
          </p:cNvPr>
          <p:cNvSpPr>
            <a:spLocks/>
          </p:cNvSpPr>
          <p:nvPr/>
        </p:nvSpPr>
        <p:spPr bwMode="auto">
          <a:xfrm>
            <a:off x="3849293" y="4132980"/>
            <a:ext cx="309501" cy="38432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TextBox 4">
            <a:extLst>
              <a:ext uri="{FF2B5EF4-FFF2-40B4-BE49-F238E27FC236}">
                <a16:creationId xmlns="" xmlns:a16="http://schemas.microsoft.com/office/drawing/2014/main" id="{AB6C8652-F498-4FD3-AED8-A60A79554B5E}"/>
              </a:ext>
            </a:extLst>
          </p:cNvPr>
          <p:cNvSpPr txBox="1">
            <a:spLocks/>
          </p:cNvSpPr>
          <p:nvPr/>
        </p:nvSpPr>
        <p:spPr>
          <a:xfrm>
            <a:off x="4560978" y="2669951"/>
            <a:ext cx="1063961" cy="996941"/>
          </a:xfrm>
          <a:prstGeom prst="rect">
            <a:avLst/>
          </a:prstGeom>
        </p:spPr>
        <p:txBody>
          <a:bodyPr wrap="square" lIns="0" tIns="0" rIns="0" bIns="0" anchor="ctr">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6" name="Freeform: Shape 6">
            <a:extLst>
              <a:ext uri="{FF2B5EF4-FFF2-40B4-BE49-F238E27FC236}">
                <a16:creationId xmlns="" xmlns:a16="http://schemas.microsoft.com/office/drawing/2014/main" id="{2BA01465-6C5F-4ABE-B548-F83F7E1426CE}"/>
              </a:ext>
            </a:extLst>
          </p:cNvPr>
          <p:cNvSpPr>
            <a:spLocks/>
          </p:cNvSpPr>
          <p:nvPr/>
        </p:nvSpPr>
        <p:spPr bwMode="auto">
          <a:xfrm>
            <a:off x="4414126" y="3964672"/>
            <a:ext cx="2346955" cy="2163501"/>
          </a:xfrm>
          <a:custGeom>
            <a:avLst/>
            <a:gdLst>
              <a:gd name="T0" fmla="*/ 462 w 510"/>
              <a:gd name="T1" fmla="*/ 326 h 470"/>
              <a:gd name="T2" fmla="*/ 407 w 510"/>
              <a:gd name="T3" fmla="*/ 326 h 470"/>
              <a:gd name="T4" fmla="*/ 404 w 510"/>
              <a:gd name="T5" fmla="*/ 327 h 470"/>
              <a:gd name="T6" fmla="*/ 323 w 510"/>
              <a:gd name="T7" fmla="*/ 244 h 470"/>
              <a:gd name="T8" fmla="*/ 323 w 510"/>
              <a:gd name="T9" fmla="*/ 48 h 470"/>
              <a:gd name="T10" fmla="*/ 275 w 510"/>
              <a:gd name="T11" fmla="*/ 0 h 470"/>
              <a:gd name="T12" fmla="*/ 48 w 510"/>
              <a:gd name="T13" fmla="*/ 0 h 470"/>
              <a:gd name="T14" fmla="*/ 0 w 510"/>
              <a:gd name="T15" fmla="*/ 48 h 470"/>
              <a:gd name="T16" fmla="*/ 0 w 510"/>
              <a:gd name="T17" fmla="*/ 278 h 470"/>
              <a:gd name="T18" fmla="*/ 48 w 510"/>
              <a:gd name="T19" fmla="*/ 326 h 470"/>
              <a:gd name="T20" fmla="*/ 275 w 510"/>
              <a:gd name="T21" fmla="*/ 326 h 470"/>
              <a:gd name="T22" fmla="*/ 281 w 510"/>
              <a:gd name="T23" fmla="*/ 326 h 470"/>
              <a:gd name="T24" fmla="*/ 359 w 510"/>
              <a:gd name="T25" fmla="*/ 381 h 470"/>
              <a:gd name="T26" fmla="*/ 359 w 510"/>
              <a:gd name="T27" fmla="*/ 422 h 470"/>
              <a:gd name="T28" fmla="*/ 407 w 510"/>
              <a:gd name="T29" fmla="*/ 470 h 470"/>
              <a:gd name="T30" fmla="*/ 462 w 510"/>
              <a:gd name="T31" fmla="*/ 470 h 470"/>
              <a:gd name="T32" fmla="*/ 510 w 510"/>
              <a:gd name="T33" fmla="*/ 422 h 470"/>
              <a:gd name="T34" fmla="*/ 510 w 510"/>
              <a:gd name="T35" fmla="*/ 374 h 470"/>
              <a:gd name="T36" fmla="*/ 462 w 510"/>
              <a:gd name="T37" fmla="*/ 3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0" h="470">
                <a:moveTo>
                  <a:pt x="462" y="326"/>
                </a:moveTo>
                <a:cubicBezTo>
                  <a:pt x="407" y="326"/>
                  <a:pt x="407" y="326"/>
                  <a:pt x="407" y="326"/>
                </a:cubicBezTo>
                <a:cubicBezTo>
                  <a:pt x="406" y="326"/>
                  <a:pt x="405" y="326"/>
                  <a:pt x="404" y="327"/>
                </a:cubicBezTo>
                <a:cubicBezTo>
                  <a:pt x="390" y="327"/>
                  <a:pt x="338" y="322"/>
                  <a:pt x="323" y="244"/>
                </a:cubicBezTo>
                <a:cubicBezTo>
                  <a:pt x="323" y="48"/>
                  <a:pt x="323" y="48"/>
                  <a:pt x="323" y="48"/>
                </a:cubicBezTo>
                <a:cubicBezTo>
                  <a:pt x="323" y="21"/>
                  <a:pt x="302" y="0"/>
                  <a:pt x="275" y="0"/>
                </a:cubicBezTo>
                <a:cubicBezTo>
                  <a:pt x="48" y="0"/>
                  <a:pt x="48" y="0"/>
                  <a:pt x="48" y="0"/>
                </a:cubicBezTo>
                <a:cubicBezTo>
                  <a:pt x="22" y="0"/>
                  <a:pt x="0" y="21"/>
                  <a:pt x="0" y="48"/>
                </a:cubicBezTo>
                <a:cubicBezTo>
                  <a:pt x="0" y="278"/>
                  <a:pt x="0" y="278"/>
                  <a:pt x="0" y="278"/>
                </a:cubicBezTo>
                <a:cubicBezTo>
                  <a:pt x="0" y="305"/>
                  <a:pt x="22" y="326"/>
                  <a:pt x="48" y="326"/>
                </a:cubicBezTo>
                <a:cubicBezTo>
                  <a:pt x="275" y="326"/>
                  <a:pt x="275" y="326"/>
                  <a:pt x="275" y="326"/>
                </a:cubicBezTo>
                <a:cubicBezTo>
                  <a:pt x="277" y="326"/>
                  <a:pt x="279" y="326"/>
                  <a:pt x="281" y="326"/>
                </a:cubicBezTo>
                <a:cubicBezTo>
                  <a:pt x="309" y="328"/>
                  <a:pt x="346" y="339"/>
                  <a:pt x="359" y="381"/>
                </a:cubicBezTo>
                <a:cubicBezTo>
                  <a:pt x="359" y="422"/>
                  <a:pt x="359" y="422"/>
                  <a:pt x="359" y="422"/>
                </a:cubicBezTo>
                <a:cubicBezTo>
                  <a:pt x="359" y="449"/>
                  <a:pt x="380" y="470"/>
                  <a:pt x="407" y="470"/>
                </a:cubicBezTo>
                <a:cubicBezTo>
                  <a:pt x="462" y="470"/>
                  <a:pt x="462" y="470"/>
                  <a:pt x="462" y="470"/>
                </a:cubicBezTo>
                <a:cubicBezTo>
                  <a:pt x="488" y="470"/>
                  <a:pt x="510" y="449"/>
                  <a:pt x="510" y="422"/>
                </a:cubicBezTo>
                <a:cubicBezTo>
                  <a:pt x="510" y="374"/>
                  <a:pt x="510" y="374"/>
                  <a:pt x="510" y="374"/>
                </a:cubicBezTo>
                <a:cubicBezTo>
                  <a:pt x="510" y="348"/>
                  <a:pt x="488" y="326"/>
                  <a:pt x="462" y="326"/>
                </a:cubicBezTo>
                <a:close/>
              </a:path>
            </a:pathLst>
          </a:custGeom>
          <a:solidFill>
            <a:schemeClr val="accent3"/>
          </a:solidFill>
          <a:ln>
            <a:noFill/>
          </a:ln>
        </p:spPr>
        <p:txBody>
          <a:bodyPr anchor="ctr"/>
          <a:lstStyle/>
          <a:p>
            <a:pPr algn="ctr"/>
            <a:endParaRPr/>
          </a:p>
        </p:txBody>
      </p:sp>
      <p:sp>
        <p:nvSpPr>
          <p:cNvPr id="7" name="Freeform: Shape 7">
            <a:extLst>
              <a:ext uri="{FF2B5EF4-FFF2-40B4-BE49-F238E27FC236}">
                <a16:creationId xmlns="" xmlns:a16="http://schemas.microsoft.com/office/drawing/2014/main" id="{B0F18806-AE85-4E39-A893-C093C52C2AB7}"/>
              </a:ext>
            </a:extLst>
          </p:cNvPr>
          <p:cNvSpPr>
            <a:spLocks/>
          </p:cNvSpPr>
          <p:nvPr/>
        </p:nvSpPr>
        <p:spPr bwMode="auto">
          <a:xfrm>
            <a:off x="6196982" y="5675304"/>
            <a:ext cx="446454" cy="288419"/>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TextBox 8">
            <a:extLst>
              <a:ext uri="{FF2B5EF4-FFF2-40B4-BE49-F238E27FC236}">
                <a16:creationId xmlns="" xmlns:a16="http://schemas.microsoft.com/office/drawing/2014/main" id="{100F37FF-0DAB-4092-BBC6-E39EB467D567}"/>
              </a:ext>
            </a:extLst>
          </p:cNvPr>
          <p:cNvSpPr txBox="1">
            <a:spLocks/>
          </p:cNvSpPr>
          <p:nvPr/>
        </p:nvSpPr>
        <p:spPr>
          <a:xfrm>
            <a:off x="4825633" y="4398711"/>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9" name="Freeform: Shape 10">
            <a:extLst>
              <a:ext uri="{FF2B5EF4-FFF2-40B4-BE49-F238E27FC236}">
                <a16:creationId xmlns="" xmlns:a16="http://schemas.microsoft.com/office/drawing/2014/main" id="{1616468A-E0B6-48DF-A12B-1DF074EBF4F1}"/>
              </a:ext>
            </a:extLst>
          </p:cNvPr>
          <p:cNvSpPr>
            <a:spLocks/>
          </p:cNvSpPr>
          <p:nvPr/>
        </p:nvSpPr>
        <p:spPr bwMode="auto">
          <a:xfrm>
            <a:off x="5067934" y="1566234"/>
            <a:ext cx="2343160" cy="2168562"/>
          </a:xfrm>
          <a:custGeom>
            <a:avLst/>
            <a:gdLst>
              <a:gd name="T0" fmla="*/ 48 w 509"/>
              <a:gd name="T1" fmla="*/ 144 h 471"/>
              <a:gd name="T2" fmla="*/ 102 w 509"/>
              <a:gd name="T3" fmla="*/ 144 h 471"/>
              <a:gd name="T4" fmla="*/ 106 w 509"/>
              <a:gd name="T5" fmla="*/ 144 h 471"/>
              <a:gd name="T6" fmla="*/ 186 w 509"/>
              <a:gd name="T7" fmla="*/ 227 h 471"/>
              <a:gd name="T8" fmla="*/ 186 w 509"/>
              <a:gd name="T9" fmla="*/ 423 h 471"/>
              <a:gd name="T10" fmla="*/ 234 w 509"/>
              <a:gd name="T11" fmla="*/ 471 h 471"/>
              <a:gd name="T12" fmla="*/ 461 w 509"/>
              <a:gd name="T13" fmla="*/ 471 h 471"/>
              <a:gd name="T14" fmla="*/ 509 w 509"/>
              <a:gd name="T15" fmla="*/ 423 h 471"/>
              <a:gd name="T16" fmla="*/ 509 w 509"/>
              <a:gd name="T17" fmla="*/ 192 h 471"/>
              <a:gd name="T18" fmla="*/ 461 w 509"/>
              <a:gd name="T19" fmla="*/ 144 h 471"/>
              <a:gd name="T20" fmla="*/ 234 w 509"/>
              <a:gd name="T21" fmla="*/ 144 h 471"/>
              <a:gd name="T22" fmla="*/ 228 w 509"/>
              <a:gd name="T23" fmla="*/ 144 h 471"/>
              <a:gd name="T24" fmla="*/ 151 w 509"/>
              <a:gd name="T25" fmla="*/ 89 h 471"/>
              <a:gd name="T26" fmla="*/ 151 w 509"/>
              <a:gd name="T27" fmla="*/ 48 h 471"/>
              <a:gd name="T28" fmla="*/ 103 w 509"/>
              <a:gd name="T29" fmla="*/ 0 h 471"/>
              <a:gd name="T30" fmla="*/ 48 w 509"/>
              <a:gd name="T31" fmla="*/ 0 h 471"/>
              <a:gd name="T32" fmla="*/ 0 w 509"/>
              <a:gd name="T33" fmla="*/ 48 h 471"/>
              <a:gd name="T34" fmla="*/ 0 w 509"/>
              <a:gd name="T35" fmla="*/ 96 h 471"/>
              <a:gd name="T36" fmla="*/ 48 w 509"/>
              <a:gd name="T37" fmla="*/ 1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9" h="471">
                <a:moveTo>
                  <a:pt x="48" y="144"/>
                </a:moveTo>
                <a:cubicBezTo>
                  <a:pt x="102" y="144"/>
                  <a:pt x="102" y="144"/>
                  <a:pt x="102" y="144"/>
                </a:cubicBezTo>
                <a:cubicBezTo>
                  <a:pt x="104" y="144"/>
                  <a:pt x="105" y="144"/>
                  <a:pt x="106" y="144"/>
                </a:cubicBezTo>
                <a:cubicBezTo>
                  <a:pt x="120" y="143"/>
                  <a:pt x="171" y="148"/>
                  <a:pt x="186" y="227"/>
                </a:cubicBezTo>
                <a:cubicBezTo>
                  <a:pt x="186" y="423"/>
                  <a:pt x="186" y="423"/>
                  <a:pt x="186" y="423"/>
                </a:cubicBezTo>
                <a:cubicBezTo>
                  <a:pt x="186" y="449"/>
                  <a:pt x="207" y="471"/>
                  <a:pt x="234" y="471"/>
                </a:cubicBezTo>
                <a:cubicBezTo>
                  <a:pt x="461" y="471"/>
                  <a:pt x="461" y="471"/>
                  <a:pt x="461" y="471"/>
                </a:cubicBezTo>
                <a:cubicBezTo>
                  <a:pt x="487" y="471"/>
                  <a:pt x="509" y="450"/>
                  <a:pt x="509" y="423"/>
                </a:cubicBezTo>
                <a:cubicBezTo>
                  <a:pt x="509" y="192"/>
                  <a:pt x="509" y="192"/>
                  <a:pt x="509" y="192"/>
                </a:cubicBezTo>
                <a:cubicBezTo>
                  <a:pt x="509" y="166"/>
                  <a:pt x="488" y="144"/>
                  <a:pt x="461" y="144"/>
                </a:cubicBezTo>
                <a:cubicBezTo>
                  <a:pt x="234" y="144"/>
                  <a:pt x="234" y="144"/>
                  <a:pt x="234" y="144"/>
                </a:cubicBezTo>
                <a:cubicBezTo>
                  <a:pt x="232" y="144"/>
                  <a:pt x="230" y="144"/>
                  <a:pt x="228" y="144"/>
                </a:cubicBezTo>
                <a:cubicBezTo>
                  <a:pt x="201" y="142"/>
                  <a:pt x="164" y="131"/>
                  <a:pt x="151" y="89"/>
                </a:cubicBezTo>
                <a:cubicBezTo>
                  <a:pt x="151" y="48"/>
                  <a:pt x="151" y="48"/>
                  <a:pt x="151" y="48"/>
                </a:cubicBezTo>
                <a:cubicBezTo>
                  <a:pt x="151" y="21"/>
                  <a:pt x="129" y="0"/>
                  <a:pt x="103" y="0"/>
                </a:cubicBezTo>
                <a:cubicBezTo>
                  <a:pt x="48" y="0"/>
                  <a:pt x="48" y="0"/>
                  <a:pt x="48" y="0"/>
                </a:cubicBezTo>
                <a:cubicBezTo>
                  <a:pt x="22" y="0"/>
                  <a:pt x="0" y="21"/>
                  <a:pt x="0" y="48"/>
                </a:cubicBezTo>
                <a:cubicBezTo>
                  <a:pt x="0" y="96"/>
                  <a:pt x="0" y="96"/>
                  <a:pt x="0" y="96"/>
                </a:cubicBezTo>
                <a:cubicBezTo>
                  <a:pt x="0" y="122"/>
                  <a:pt x="21" y="144"/>
                  <a:pt x="48" y="144"/>
                </a:cubicBezTo>
                <a:close/>
              </a:path>
            </a:pathLst>
          </a:custGeom>
          <a:solidFill>
            <a:schemeClr val="accent5"/>
          </a:solidFill>
          <a:ln>
            <a:noFill/>
          </a:ln>
        </p:spPr>
        <p:txBody>
          <a:bodyPr anchor="ctr"/>
          <a:lstStyle/>
          <a:p>
            <a:pPr algn="ctr"/>
            <a:endParaRPr/>
          </a:p>
        </p:txBody>
      </p:sp>
      <p:sp>
        <p:nvSpPr>
          <p:cNvPr id="10" name="Freeform: Shape 11">
            <a:extLst>
              <a:ext uri="{FF2B5EF4-FFF2-40B4-BE49-F238E27FC236}">
                <a16:creationId xmlns="" xmlns:a16="http://schemas.microsoft.com/office/drawing/2014/main" id="{D9EDDB98-ED41-4318-B3A7-4E38E85EA629}"/>
              </a:ext>
            </a:extLst>
          </p:cNvPr>
          <p:cNvSpPr>
            <a:spLocks/>
          </p:cNvSpPr>
          <p:nvPr/>
        </p:nvSpPr>
        <p:spPr bwMode="auto">
          <a:xfrm>
            <a:off x="5299230" y="1658264"/>
            <a:ext cx="285947" cy="38832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TextBox 12">
            <a:extLst>
              <a:ext uri="{FF2B5EF4-FFF2-40B4-BE49-F238E27FC236}">
                <a16:creationId xmlns="" xmlns:a16="http://schemas.microsoft.com/office/drawing/2014/main" id="{30B39E28-EA64-447A-B518-C67124814159}"/>
              </a:ext>
            </a:extLst>
          </p:cNvPr>
          <p:cNvSpPr txBox="1">
            <a:spLocks/>
          </p:cNvSpPr>
          <p:nvPr/>
        </p:nvSpPr>
        <p:spPr>
          <a:xfrm>
            <a:off x="6347133" y="2433440"/>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12" name="Freeform: Shape 14">
            <a:extLst>
              <a:ext uri="{FF2B5EF4-FFF2-40B4-BE49-F238E27FC236}">
                <a16:creationId xmlns="" xmlns:a16="http://schemas.microsoft.com/office/drawing/2014/main" id="{7B96AA81-5277-40C0-BFF3-5E9156A7CFE6}"/>
              </a:ext>
            </a:extLst>
          </p:cNvPr>
          <p:cNvSpPr>
            <a:spLocks/>
          </p:cNvSpPr>
          <p:nvPr/>
        </p:nvSpPr>
        <p:spPr bwMode="auto">
          <a:xfrm>
            <a:off x="5974796" y="2985687"/>
            <a:ext cx="2158440" cy="2383647"/>
          </a:xfrm>
          <a:custGeom>
            <a:avLst/>
            <a:gdLst>
              <a:gd name="T0" fmla="*/ 323 w 469"/>
              <a:gd name="T1" fmla="*/ 51 h 518"/>
              <a:gd name="T2" fmla="*/ 325 w 469"/>
              <a:gd name="T3" fmla="*/ 105 h 518"/>
              <a:gd name="T4" fmla="*/ 325 w 469"/>
              <a:gd name="T5" fmla="*/ 109 h 518"/>
              <a:gd name="T6" fmla="*/ 244 w 469"/>
              <a:gd name="T7" fmla="*/ 191 h 518"/>
              <a:gd name="T8" fmla="*/ 48 w 469"/>
              <a:gd name="T9" fmla="*/ 195 h 518"/>
              <a:gd name="T10" fmla="*/ 1 w 469"/>
              <a:gd name="T11" fmla="*/ 244 h 518"/>
              <a:gd name="T12" fmla="*/ 5 w 469"/>
              <a:gd name="T13" fmla="*/ 470 h 518"/>
              <a:gd name="T14" fmla="*/ 54 w 469"/>
              <a:gd name="T15" fmla="*/ 517 h 518"/>
              <a:gd name="T16" fmla="*/ 285 w 469"/>
              <a:gd name="T17" fmla="*/ 513 h 518"/>
              <a:gd name="T18" fmla="*/ 332 w 469"/>
              <a:gd name="T19" fmla="*/ 464 h 518"/>
              <a:gd name="T20" fmla="*/ 327 w 469"/>
              <a:gd name="T21" fmla="*/ 237 h 518"/>
              <a:gd name="T22" fmla="*/ 327 w 469"/>
              <a:gd name="T23" fmla="*/ 231 h 518"/>
              <a:gd name="T24" fmla="*/ 380 w 469"/>
              <a:gd name="T25" fmla="*/ 152 h 518"/>
              <a:gd name="T26" fmla="*/ 422 w 469"/>
              <a:gd name="T27" fmla="*/ 151 h 518"/>
              <a:gd name="T28" fmla="*/ 469 w 469"/>
              <a:gd name="T29" fmla="*/ 102 h 518"/>
              <a:gd name="T30" fmla="*/ 467 w 469"/>
              <a:gd name="T31" fmla="*/ 48 h 518"/>
              <a:gd name="T32" fmla="*/ 418 w 469"/>
              <a:gd name="T33" fmla="*/ 1 h 518"/>
              <a:gd name="T34" fmla="*/ 370 w 469"/>
              <a:gd name="T35" fmla="*/ 2 h 518"/>
              <a:gd name="T36" fmla="*/ 323 w 469"/>
              <a:gd name="T37" fmla="*/ 5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9" h="518">
                <a:moveTo>
                  <a:pt x="323" y="51"/>
                </a:moveTo>
                <a:cubicBezTo>
                  <a:pt x="325" y="105"/>
                  <a:pt x="325" y="105"/>
                  <a:pt x="325" y="105"/>
                </a:cubicBezTo>
                <a:cubicBezTo>
                  <a:pt x="325" y="106"/>
                  <a:pt x="325" y="107"/>
                  <a:pt x="325" y="109"/>
                </a:cubicBezTo>
                <a:cubicBezTo>
                  <a:pt x="325" y="122"/>
                  <a:pt x="322" y="174"/>
                  <a:pt x="244" y="191"/>
                </a:cubicBezTo>
                <a:cubicBezTo>
                  <a:pt x="48" y="195"/>
                  <a:pt x="48" y="195"/>
                  <a:pt x="48" y="195"/>
                </a:cubicBezTo>
                <a:cubicBezTo>
                  <a:pt x="21" y="195"/>
                  <a:pt x="0" y="217"/>
                  <a:pt x="1" y="244"/>
                </a:cubicBezTo>
                <a:cubicBezTo>
                  <a:pt x="5" y="470"/>
                  <a:pt x="5" y="470"/>
                  <a:pt x="5" y="470"/>
                </a:cubicBezTo>
                <a:cubicBezTo>
                  <a:pt x="6" y="497"/>
                  <a:pt x="28" y="518"/>
                  <a:pt x="54" y="517"/>
                </a:cubicBezTo>
                <a:cubicBezTo>
                  <a:pt x="285" y="513"/>
                  <a:pt x="285" y="513"/>
                  <a:pt x="285" y="513"/>
                </a:cubicBezTo>
                <a:cubicBezTo>
                  <a:pt x="311" y="512"/>
                  <a:pt x="332" y="490"/>
                  <a:pt x="332" y="464"/>
                </a:cubicBezTo>
                <a:cubicBezTo>
                  <a:pt x="327" y="237"/>
                  <a:pt x="327" y="237"/>
                  <a:pt x="327" y="237"/>
                </a:cubicBezTo>
                <a:cubicBezTo>
                  <a:pt x="327" y="235"/>
                  <a:pt x="327" y="233"/>
                  <a:pt x="327" y="231"/>
                </a:cubicBezTo>
                <a:cubicBezTo>
                  <a:pt x="329" y="204"/>
                  <a:pt x="339" y="166"/>
                  <a:pt x="380" y="152"/>
                </a:cubicBezTo>
                <a:cubicBezTo>
                  <a:pt x="422" y="151"/>
                  <a:pt x="422" y="151"/>
                  <a:pt x="422" y="151"/>
                </a:cubicBezTo>
                <a:cubicBezTo>
                  <a:pt x="448" y="151"/>
                  <a:pt x="469" y="129"/>
                  <a:pt x="469" y="102"/>
                </a:cubicBezTo>
                <a:cubicBezTo>
                  <a:pt x="467" y="48"/>
                  <a:pt x="467" y="48"/>
                  <a:pt x="467" y="48"/>
                </a:cubicBezTo>
                <a:cubicBezTo>
                  <a:pt x="467" y="21"/>
                  <a:pt x="445" y="0"/>
                  <a:pt x="418" y="1"/>
                </a:cubicBezTo>
                <a:cubicBezTo>
                  <a:pt x="370" y="2"/>
                  <a:pt x="370" y="2"/>
                  <a:pt x="370" y="2"/>
                </a:cubicBezTo>
                <a:cubicBezTo>
                  <a:pt x="344" y="2"/>
                  <a:pt x="323" y="24"/>
                  <a:pt x="323" y="51"/>
                </a:cubicBezTo>
                <a:close/>
              </a:path>
            </a:pathLst>
          </a:custGeom>
          <a:solidFill>
            <a:schemeClr val="accent6"/>
          </a:solidFill>
          <a:ln>
            <a:noFill/>
          </a:ln>
        </p:spPr>
        <p:txBody>
          <a:bodyPr anchor="ctr"/>
          <a:lstStyle/>
          <a:p>
            <a:pPr algn="ctr"/>
            <a:endParaRPr/>
          </a:p>
        </p:txBody>
      </p:sp>
      <p:sp>
        <p:nvSpPr>
          <p:cNvPr id="13" name="Freeform: Shape 15">
            <a:extLst>
              <a:ext uri="{FF2B5EF4-FFF2-40B4-BE49-F238E27FC236}">
                <a16:creationId xmlns="" xmlns:a16="http://schemas.microsoft.com/office/drawing/2014/main" id="{73CF8F8E-C67C-40BA-AE28-C395FDF7B1C4}"/>
              </a:ext>
            </a:extLst>
          </p:cNvPr>
          <p:cNvSpPr>
            <a:spLocks/>
          </p:cNvSpPr>
          <p:nvPr/>
        </p:nvSpPr>
        <p:spPr bwMode="auto">
          <a:xfrm>
            <a:off x="7604580" y="3168421"/>
            <a:ext cx="453775" cy="381491"/>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TextBox 16">
            <a:extLst>
              <a:ext uri="{FF2B5EF4-FFF2-40B4-BE49-F238E27FC236}">
                <a16:creationId xmlns="" xmlns:a16="http://schemas.microsoft.com/office/drawing/2014/main" id="{581008C8-F17D-44A5-95F2-63FA7F64E2A5}"/>
              </a:ext>
            </a:extLst>
          </p:cNvPr>
          <p:cNvSpPr txBox="1">
            <a:spLocks/>
          </p:cNvSpPr>
          <p:nvPr/>
        </p:nvSpPr>
        <p:spPr>
          <a:xfrm>
            <a:off x="6605584" y="4168200"/>
            <a:ext cx="1063961" cy="996941"/>
          </a:xfrm>
          <a:prstGeom prst="rect">
            <a:avLst/>
          </a:prstGeom>
        </p:spPr>
        <p:txBody>
          <a:bodyPr wrap="square" lIns="0" tIns="0" rIns="0" bIns="0" anchor="ctr" anchorCtr="1">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15" name="TextBox 28">
            <a:extLst>
              <a:ext uri="{FF2B5EF4-FFF2-40B4-BE49-F238E27FC236}">
                <a16:creationId xmlns="" xmlns:a16="http://schemas.microsoft.com/office/drawing/2014/main" id="{D7DCB783-F780-4DEE-8094-881F3D1D4D13}"/>
              </a:ext>
            </a:extLst>
          </p:cNvPr>
          <p:cNvSpPr txBox="1">
            <a:spLocks/>
          </p:cNvSpPr>
          <p:nvPr/>
        </p:nvSpPr>
        <p:spPr>
          <a:xfrm>
            <a:off x="1545330" y="2473403"/>
            <a:ext cx="2868795" cy="512284"/>
          </a:xfrm>
          <a:prstGeom prst="rect">
            <a:avLst/>
          </a:prstGeom>
        </p:spPr>
        <p:txBody>
          <a:bodyPr vert="horz" wrap="square" lIns="0" tIns="0" rIns="360000" bIns="0" anchor="ctr">
            <a:noAutofit/>
          </a:bodyPr>
          <a:lstStyle/>
          <a:p>
            <a:r>
              <a:rPr lang="zh-CN" altLang="zh-CN" sz="1400" dirty="0"/>
              <a:t>（</a:t>
            </a:r>
            <a:r>
              <a:rPr lang="en-US" altLang="zh-CN" sz="1400" dirty="0"/>
              <a:t>5</a:t>
            </a:r>
            <a:r>
              <a:rPr lang="zh-CN" altLang="zh-CN" sz="1400" dirty="0"/>
              <a:t>）一个操作数是</a:t>
            </a:r>
            <a:r>
              <a:rPr lang="en-US" altLang="zh-CN" sz="1400" dirty="0"/>
              <a:t>long</a:t>
            </a:r>
            <a:r>
              <a:rPr lang="zh-CN" altLang="zh-CN" sz="1400" dirty="0"/>
              <a:t>类型，另一个操作数提升为</a:t>
            </a:r>
            <a:r>
              <a:rPr lang="en-US" altLang="zh-CN" sz="1400" dirty="0"/>
              <a:t>long</a:t>
            </a:r>
            <a:r>
              <a:rPr lang="zh-CN" altLang="zh-CN" sz="1400" dirty="0"/>
              <a:t>类型。</a:t>
            </a:r>
          </a:p>
        </p:txBody>
      </p:sp>
      <p:sp>
        <p:nvSpPr>
          <p:cNvPr id="16" name="TextBox 32">
            <a:extLst>
              <a:ext uri="{FF2B5EF4-FFF2-40B4-BE49-F238E27FC236}">
                <a16:creationId xmlns="" xmlns:a16="http://schemas.microsoft.com/office/drawing/2014/main" id="{20C0B66F-3DAA-45FD-B6CB-4A5FD549F6EF}"/>
              </a:ext>
            </a:extLst>
          </p:cNvPr>
          <p:cNvSpPr txBox="1">
            <a:spLocks/>
          </p:cNvSpPr>
          <p:nvPr/>
        </p:nvSpPr>
        <p:spPr>
          <a:xfrm>
            <a:off x="7411094" y="1985796"/>
            <a:ext cx="2783429" cy="682961"/>
          </a:xfrm>
          <a:prstGeom prst="rect">
            <a:avLst/>
          </a:prstGeom>
        </p:spPr>
        <p:txBody>
          <a:bodyPr vert="horz" wrap="square" lIns="360000" tIns="0" rIns="216000" bIns="0" anchor="t" anchorCtr="0">
            <a:noAutofit/>
          </a:bodyPr>
          <a:lstStyle/>
          <a:p>
            <a:r>
              <a:rPr lang="zh-CN" altLang="zh-CN" sz="1400" dirty="0"/>
              <a:t>（</a:t>
            </a:r>
            <a:r>
              <a:rPr lang="en-US" altLang="zh-CN" sz="1400" dirty="0"/>
              <a:t>6</a:t>
            </a:r>
            <a:r>
              <a:rPr lang="zh-CN" altLang="zh-CN" sz="1400" dirty="0"/>
              <a:t>）一个操作数是</a:t>
            </a:r>
            <a:r>
              <a:rPr lang="en-US" altLang="zh-CN" sz="1400" dirty="0" err="1"/>
              <a:t>uint</a:t>
            </a:r>
            <a:r>
              <a:rPr lang="zh-CN" altLang="zh-CN" sz="1400" dirty="0"/>
              <a:t>类型，另一个操作数若是</a:t>
            </a:r>
            <a:r>
              <a:rPr lang="en-US" altLang="zh-CN" sz="1400" dirty="0" err="1"/>
              <a:t>sbyte</a:t>
            </a:r>
            <a:r>
              <a:rPr lang="zh-CN" altLang="zh-CN" sz="1400" dirty="0"/>
              <a:t>、</a:t>
            </a:r>
            <a:r>
              <a:rPr lang="en-US" altLang="zh-CN" sz="1400" dirty="0"/>
              <a:t>short</a:t>
            </a:r>
            <a:r>
              <a:rPr lang="zh-CN" altLang="zh-CN" sz="1400" dirty="0"/>
              <a:t>或</a:t>
            </a:r>
            <a:r>
              <a:rPr lang="en-US" altLang="zh-CN" sz="1400" dirty="0" err="1"/>
              <a:t>int</a:t>
            </a:r>
            <a:r>
              <a:rPr lang="zh-CN" altLang="zh-CN" sz="1400" dirty="0"/>
              <a:t>类型，那么这两个操作数都提升为</a:t>
            </a:r>
            <a:r>
              <a:rPr lang="en-US" altLang="zh-CN" sz="1400" dirty="0"/>
              <a:t>long</a:t>
            </a:r>
            <a:r>
              <a:rPr lang="zh-CN" altLang="zh-CN" sz="1400" dirty="0"/>
              <a:t>类型。</a:t>
            </a:r>
          </a:p>
        </p:txBody>
      </p:sp>
      <p:sp>
        <p:nvSpPr>
          <p:cNvPr id="17" name="TextBox 35">
            <a:extLst>
              <a:ext uri="{FF2B5EF4-FFF2-40B4-BE49-F238E27FC236}">
                <a16:creationId xmlns="" xmlns:a16="http://schemas.microsoft.com/office/drawing/2014/main" id="{CF3700BD-7850-455E-BAC3-6F2282650185}"/>
              </a:ext>
            </a:extLst>
          </p:cNvPr>
          <p:cNvSpPr txBox="1">
            <a:spLocks/>
          </p:cNvSpPr>
          <p:nvPr/>
        </p:nvSpPr>
        <p:spPr>
          <a:xfrm>
            <a:off x="7451524" y="4534138"/>
            <a:ext cx="2970624" cy="512284"/>
          </a:xfrm>
          <a:prstGeom prst="rect">
            <a:avLst/>
          </a:prstGeom>
        </p:spPr>
        <p:txBody>
          <a:bodyPr vert="horz" wrap="square" lIns="360000" tIns="0" rIns="216000" bIns="0" anchor="t" anchorCtr="0">
            <a:noAutofit/>
          </a:bodyPr>
          <a:lstStyle/>
          <a:p>
            <a:r>
              <a:rPr lang="zh-CN" altLang="zh-CN" sz="1400" dirty="0"/>
              <a:t>（</a:t>
            </a:r>
            <a:r>
              <a:rPr lang="en-US" altLang="zh-CN" sz="1400" dirty="0"/>
              <a:t>7</a:t>
            </a:r>
            <a:r>
              <a:rPr lang="zh-CN" altLang="zh-CN" sz="1400" dirty="0"/>
              <a:t>）一个操作数是</a:t>
            </a:r>
            <a:r>
              <a:rPr lang="en-US" altLang="zh-CN" sz="1400" dirty="0" err="1"/>
              <a:t>uint</a:t>
            </a:r>
            <a:r>
              <a:rPr lang="zh-CN" altLang="zh-CN" sz="1400" dirty="0"/>
              <a:t>类型，另一个操作数提升为</a:t>
            </a:r>
            <a:r>
              <a:rPr lang="en-US" altLang="zh-CN" sz="1400" dirty="0" err="1"/>
              <a:t>uint</a:t>
            </a:r>
            <a:r>
              <a:rPr lang="zh-CN" altLang="zh-CN" sz="1400" dirty="0"/>
              <a:t>类型。</a:t>
            </a:r>
          </a:p>
        </p:txBody>
      </p:sp>
      <p:sp>
        <p:nvSpPr>
          <p:cNvPr id="18" name="TextBox 38">
            <a:extLst>
              <a:ext uri="{FF2B5EF4-FFF2-40B4-BE49-F238E27FC236}">
                <a16:creationId xmlns="" xmlns:a16="http://schemas.microsoft.com/office/drawing/2014/main" id="{8BE30868-A802-4CA1-A279-FD0FCC2773C0}"/>
              </a:ext>
            </a:extLst>
          </p:cNvPr>
          <p:cNvSpPr txBox="1">
            <a:spLocks/>
          </p:cNvSpPr>
          <p:nvPr/>
        </p:nvSpPr>
        <p:spPr>
          <a:xfrm>
            <a:off x="1647014" y="5046422"/>
            <a:ext cx="2913964" cy="512284"/>
          </a:xfrm>
          <a:prstGeom prst="rect">
            <a:avLst/>
          </a:prstGeom>
        </p:spPr>
        <p:txBody>
          <a:bodyPr vert="horz" wrap="square" lIns="0" tIns="0" rIns="360000" bIns="0" anchor="ctr">
            <a:noAutofit/>
          </a:bodyPr>
          <a:lstStyle/>
          <a:p>
            <a:r>
              <a:rPr lang="zh-CN" altLang="zh-CN" sz="1400" dirty="0"/>
              <a:t>（</a:t>
            </a:r>
            <a:r>
              <a:rPr lang="en-US" altLang="zh-CN" sz="1400" dirty="0"/>
              <a:t>8</a:t>
            </a:r>
            <a:r>
              <a:rPr lang="zh-CN" altLang="zh-CN" sz="1400" dirty="0"/>
              <a:t>）除以上情况之外，两个数值类型的操作数都提升为</a:t>
            </a:r>
            <a:r>
              <a:rPr lang="en-US" altLang="zh-CN" sz="1400" dirty="0" err="1"/>
              <a:t>int</a:t>
            </a:r>
            <a:r>
              <a:rPr lang="zh-CN" altLang="zh-CN" sz="1400" dirty="0"/>
              <a:t>类型。</a:t>
            </a:r>
          </a:p>
        </p:txBody>
      </p:sp>
    </p:spTree>
    <p:extLst>
      <p:ext uri="{BB962C8B-B14F-4D97-AF65-F5344CB8AC3E}">
        <p14:creationId xmlns:p14="http://schemas.microsoft.com/office/powerpoint/2010/main" val="2993158627"/>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2" name="TextBox 1"/>
          <p:cNvSpPr txBox="1"/>
          <p:nvPr/>
        </p:nvSpPr>
        <p:spPr>
          <a:xfrm>
            <a:off x="1041991" y="1063256"/>
            <a:ext cx="10175358" cy="1200329"/>
          </a:xfrm>
          <a:prstGeom prst="rect">
            <a:avLst/>
          </a:prstGeom>
          <a:noFill/>
        </p:spPr>
        <p:txBody>
          <a:bodyPr wrap="square" rtlCol="0">
            <a:spAutoFit/>
          </a:bodyPr>
          <a:lstStyle/>
          <a:p>
            <a:pPr indent="446088"/>
            <a:r>
              <a:rPr lang="zh-CN" altLang="zh-CN" dirty="0"/>
              <a:t>从上述的自动转换规则可以看出，并不是所有数据类型都能在同一个表达式中混合使用。例如，</a:t>
            </a:r>
            <a:r>
              <a:rPr lang="en-US" altLang="zh-CN" dirty="0"/>
              <a:t>float</a:t>
            </a:r>
            <a:r>
              <a:rPr lang="zh-CN" altLang="zh-CN" dirty="0"/>
              <a:t>类型就不能自动转换为</a:t>
            </a:r>
            <a:r>
              <a:rPr lang="en-US" altLang="zh-CN" dirty="0"/>
              <a:t>decimal</a:t>
            </a:r>
            <a:r>
              <a:rPr lang="zh-CN" altLang="zh-CN" dirty="0"/>
              <a:t>类型。但是，如果使用强制类型转换仍有可能获得不兼容数据类型之间的转换。</a:t>
            </a:r>
          </a:p>
          <a:p>
            <a:pPr indent="446088"/>
            <a:r>
              <a:rPr lang="zh-CN" altLang="zh-CN" dirty="0"/>
              <a:t>强制类型的转换形式</a:t>
            </a:r>
            <a:r>
              <a:rPr lang="zh-CN" altLang="zh-CN" dirty="0" smtClean="0"/>
              <a:t>：</a:t>
            </a:r>
            <a:endParaRPr lang="zh-CN" altLang="zh-CN" dirty="0"/>
          </a:p>
        </p:txBody>
      </p:sp>
      <p:sp>
        <p:nvSpPr>
          <p:cNvPr id="3" name="圆角矩形 2"/>
          <p:cNvSpPr/>
          <p:nvPr/>
        </p:nvSpPr>
        <p:spPr>
          <a:xfrm>
            <a:off x="1947060" y="2272814"/>
            <a:ext cx="8834353" cy="408623"/>
          </a:xfrm>
          <a:prstGeom prst="roundRect">
            <a:avLst/>
          </a:prstGeom>
          <a:solidFill>
            <a:srgbClr val="EDD0D0"/>
          </a:solidFill>
        </p:spPr>
        <p:txBody>
          <a:bodyPr wrap="square">
            <a:spAutoFit/>
          </a:bodyPr>
          <a:lstStyle/>
          <a:p>
            <a:r>
              <a:rPr lang="en-US" altLang="zh-CN" dirty="0"/>
              <a:t>(</a:t>
            </a:r>
            <a:r>
              <a:rPr lang="zh-CN" altLang="zh-CN" dirty="0"/>
              <a:t>类型</a:t>
            </a:r>
            <a:r>
              <a:rPr lang="en-US" altLang="zh-CN" dirty="0"/>
              <a:t>) </a:t>
            </a:r>
            <a:r>
              <a:rPr lang="zh-CN" altLang="zh-CN" dirty="0"/>
              <a:t>表达式</a:t>
            </a:r>
          </a:p>
        </p:txBody>
      </p:sp>
      <p:sp>
        <p:nvSpPr>
          <p:cNvPr id="4" name="矩形 3"/>
          <p:cNvSpPr/>
          <p:nvPr/>
        </p:nvSpPr>
        <p:spPr>
          <a:xfrm>
            <a:off x="1476579" y="2733197"/>
            <a:ext cx="877163" cy="369332"/>
          </a:xfrm>
          <a:prstGeom prst="rect">
            <a:avLst/>
          </a:prstGeom>
        </p:spPr>
        <p:txBody>
          <a:bodyPr wrap="none">
            <a:spAutoFit/>
          </a:bodyPr>
          <a:lstStyle/>
          <a:p>
            <a:r>
              <a:rPr lang="zh-CN" altLang="zh-CN" b="1" dirty="0"/>
              <a:t>例如：</a:t>
            </a:r>
          </a:p>
        </p:txBody>
      </p:sp>
      <p:sp>
        <p:nvSpPr>
          <p:cNvPr id="5" name="TextBox 4"/>
          <p:cNvSpPr txBox="1"/>
          <p:nvPr/>
        </p:nvSpPr>
        <p:spPr>
          <a:xfrm>
            <a:off x="1915160" y="3296093"/>
            <a:ext cx="8866253" cy="2247424"/>
          </a:xfrm>
          <a:prstGeom prst="roundRect">
            <a:avLst>
              <a:gd name="adj" fmla="val 5313"/>
            </a:avLst>
          </a:prstGeom>
          <a:solidFill>
            <a:srgbClr val="EDD0D0"/>
          </a:solidFill>
        </p:spPr>
        <p:txBody>
          <a:bodyPr wrap="square" rtlCol="0">
            <a:spAutoFit/>
          </a:bodyPr>
          <a:lstStyle/>
          <a:p>
            <a:r>
              <a:rPr lang="en-US" altLang="zh-CN" dirty="0"/>
              <a:t>decimal  d1, d2 ;</a:t>
            </a:r>
            <a:endParaRPr lang="zh-CN" altLang="zh-CN" dirty="0"/>
          </a:p>
          <a:p>
            <a:r>
              <a:rPr lang="en-US" altLang="zh-CN" dirty="0"/>
              <a:t>float  f1;</a:t>
            </a:r>
            <a:endParaRPr lang="zh-CN" altLang="zh-CN" dirty="0"/>
          </a:p>
          <a:p>
            <a:r>
              <a:rPr lang="en-US" altLang="zh-CN" dirty="0"/>
              <a:t>d1 = 99.999; </a:t>
            </a:r>
            <a:endParaRPr lang="zh-CN" altLang="zh-CN" dirty="0"/>
          </a:p>
          <a:p>
            <a:r>
              <a:rPr lang="en-US" altLang="zh-CN" dirty="0"/>
              <a:t>f1 = 0.98;</a:t>
            </a:r>
            <a:endParaRPr lang="zh-CN" altLang="zh-CN" dirty="0"/>
          </a:p>
          <a:p>
            <a:r>
              <a:rPr lang="en-US" altLang="zh-CN" dirty="0"/>
              <a:t>d2 = d1 + f1 ;			// </a:t>
            </a:r>
            <a:r>
              <a:rPr lang="zh-CN" altLang="zh-CN" dirty="0"/>
              <a:t>出错，因为</a:t>
            </a:r>
            <a:r>
              <a:rPr lang="en-US" altLang="zh-CN" dirty="0"/>
              <a:t>float</a:t>
            </a:r>
            <a:r>
              <a:rPr lang="zh-CN" altLang="zh-CN" dirty="0"/>
              <a:t>类型的</a:t>
            </a:r>
            <a:r>
              <a:rPr lang="en-US" altLang="zh-CN" dirty="0"/>
              <a:t>f1</a:t>
            </a:r>
            <a:r>
              <a:rPr lang="zh-CN" altLang="zh-CN" dirty="0"/>
              <a:t>不能自动转换成</a:t>
            </a:r>
            <a:r>
              <a:rPr lang="en-US" altLang="zh-CN" dirty="0"/>
              <a:t>decimal</a:t>
            </a:r>
            <a:r>
              <a:rPr lang="zh-CN" altLang="zh-CN" dirty="0"/>
              <a:t>类型</a:t>
            </a:r>
          </a:p>
          <a:p>
            <a:r>
              <a:rPr lang="en-US" altLang="zh-CN" dirty="0"/>
              <a:t>d2 = d1 + (decimal) f1;		// </a:t>
            </a:r>
            <a:r>
              <a:rPr lang="zh-CN" altLang="zh-CN" dirty="0"/>
              <a:t>使用强制类型转换后，不再报</a:t>
            </a:r>
            <a:r>
              <a:rPr lang="zh-CN" altLang="zh-CN" dirty="0" smtClean="0"/>
              <a:t>错</a:t>
            </a:r>
            <a:endParaRPr lang="zh-CN" altLang="zh-CN" dirty="0"/>
          </a:p>
        </p:txBody>
      </p:sp>
    </p:spTree>
    <p:extLst>
      <p:ext uri="{BB962C8B-B14F-4D97-AF65-F5344CB8AC3E}">
        <p14:creationId xmlns:p14="http://schemas.microsoft.com/office/powerpoint/2010/main" val="17648941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148507" y="3543234"/>
            <a:ext cx="3703258" cy="584775"/>
          </a:xfrm>
          <a:prstGeom prst="rect">
            <a:avLst/>
          </a:prstGeom>
          <a:noFill/>
        </p:spPr>
        <p:txBody>
          <a:bodyPr wrap="none" rtlCol="0">
            <a:spAutoFit/>
          </a:bodyPr>
          <a:lstStyle/>
          <a:p>
            <a:r>
              <a:rPr lang="en-US" altLang="zh-CN" sz="3200" b="1" dirty="0" smtClean="0"/>
              <a:t>——</a:t>
            </a:r>
            <a:r>
              <a:rPr lang="en-US" altLang="zh-CN" sz="3200" b="1" dirty="0"/>
              <a:t>C#</a:t>
            </a:r>
            <a:r>
              <a:rPr lang="zh-CN" altLang="zh-CN" sz="3200" b="1" dirty="0"/>
              <a:t>语句的结构 </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00697945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290197" y="3426931"/>
            <a:ext cx="3886237" cy="482919"/>
          </a:xfrm>
          <a:prstGeom prst="rect">
            <a:avLst/>
          </a:prstGeom>
        </p:spPr>
        <p:txBody>
          <a:bodyPr wrap="square" lIns="144000" tIns="0" rIns="144000" bIns="0">
            <a:noAutofit/>
          </a:bodyPr>
          <a:lstStyle/>
          <a:p>
            <a:r>
              <a:rPr lang="zh-CN" altLang="zh-CN" sz="2800" b="1" dirty="0"/>
              <a:t>三种基本的结构化流程</a:t>
            </a:r>
          </a:p>
        </p:txBody>
      </p:sp>
    </p:spTree>
    <p:extLst>
      <p:ext uri="{BB962C8B-B14F-4D97-AF65-F5344CB8AC3E}">
        <p14:creationId xmlns:p14="http://schemas.microsoft.com/office/powerpoint/2010/main" val="101034808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值</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zh-CN" altLang="zh-CN" sz="2800" b="1" dirty="0"/>
          </a:p>
        </p:txBody>
      </p:sp>
      <p:sp>
        <p:nvSpPr>
          <p:cNvPr id="3" name="TextBox 2"/>
          <p:cNvSpPr txBox="1"/>
          <p:nvPr/>
        </p:nvSpPr>
        <p:spPr>
          <a:xfrm>
            <a:off x="914399" y="1252387"/>
            <a:ext cx="10228521" cy="646331"/>
          </a:xfrm>
          <a:prstGeom prst="rect">
            <a:avLst/>
          </a:prstGeom>
          <a:noFill/>
        </p:spPr>
        <p:txBody>
          <a:bodyPr wrap="square" rtlCol="0">
            <a:spAutoFit/>
          </a:bodyPr>
          <a:lstStyle/>
          <a:p>
            <a:pPr indent="446088"/>
            <a:r>
              <a:rPr lang="zh-CN" altLang="zh-CN" dirty="0"/>
              <a:t>表</a:t>
            </a:r>
            <a:r>
              <a:rPr lang="en-US" altLang="zh-CN" dirty="0"/>
              <a:t>2.1</a:t>
            </a:r>
            <a:r>
              <a:rPr lang="zh-CN" altLang="zh-CN" dirty="0"/>
              <a:t>中“</a:t>
            </a:r>
            <a:r>
              <a:rPr lang="en-US" altLang="zh-CN" dirty="0"/>
              <a:t>C#</a:t>
            </a:r>
            <a:r>
              <a:rPr lang="zh-CN" altLang="zh-CN" dirty="0"/>
              <a:t>关键字”是指在</a:t>
            </a:r>
            <a:r>
              <a:rPr lang="en-US" altLang="zh-CN" dirty="0"/>
              <a:t>C#</a:t>
            </a:r>
            <a:r>
              <a:rPr lang="zh-CN" altLang="zh-CN" dirty="0"/>
              <a:t>中声明变量时可使用的类型说明符。</a:t>
            </a:r>
          </a:p>
          <a:p>
            <a:pPr indent="446088"/>
            <a:r>
              <a:rPr lang="zh-CN" altLang="zh-CN" dirty="0"/>
              <a:t>例如</a:t>
            </a:r>
            <a:r>
              <a:rPr lang="zh-CN" altLang="zh-CN" dirty="0" smtClean="0"/>
              <a:t>：</a:t>
            </a:r>
            <a:endParaRPr lang="zh-CN" altLang="zh-CN" dirty="0"/>
          </a:p>
        </p:txBody>
      </p:sp>
      <p:sp>
        <p:nvSpPr>
          <p:cNvPr id="4" name="圆角矩形 3"/>
          <p:cNvSpPr/>
          <p:nvPr/>
        </p:nvSpPr>
        <p:spPr>
          <a:xfrm>
            <a:off x="1389320" y="1943506"/>
            <a:ext cx="9530317" cy="408623"/>
          </a:xfrm>
          <a:prstGeom prst="roundRect">
            <a:avLst/>
          </a:prstGeom>
          <a:solidFill>
            <a:srgbClr val="EDD0D0"/>
          </a:solidFill>
        </p:spPr>
        <p:txBody>
          <a:bodyPr wrap="square">
            <a:spAutoFit/>
          </a:bodyPr>
          <a:lstStyle/>
          <a:p>
            <a:r>
              <a:rPr lang="en-US" altLang="zh-CN" dirty="0" err="1"/>
              <a:t>int</a:t>
            </a:r>
            <a:r>
              <a:rPr lang="en-US" altLang="zh-CN" dirty="0"/>
              <a:t> </a:t>
            </a:r>
            <a:r>
              <a:rPr lang="en-US" altLang="zh-CN" dirty="0" err="1"/>
              <a:t>myNum</a:t>
            </a:r>
            <a:r>
              <a:rPr lang="en-US" altLang="zh-CN" dirty="0"/>
              <a:t>  		// </a:t>
            </a:r>
            <a:r>
              <a:rPr lang="zh-CN" altLang="zh-CN" dirty="0"/>
              <a:t>声明</a:t>
            </a:r>
            <a:r>
              <a:rPr lang="en-US" altLang="zh-CN" dirty="0" err="1"/>
              <a:t>myNum</a:t>
            </a:r>
            <a:r>
              <a:rPr lang="zh-CN" altLang="zh-CN" dirty="0"/>
              <a:t>为</a:t>
            </a:r>
            <a:r>
              <a:rPr lang="en-US" altLang="zh-CN" dirty="0"/>
              <a:t>32</a:t>
            </a:r>
            <a:r>
              <a:rPr lang="zh-CN" altLang="zh-CN" dirty="0"/>
              <a:t>位的整数类型</a:t>
            </a:r>
          </a:p>
        </p:txBody>
      </p:sp>
      <p:sp>
        <p:nvSpPr>
          <p:cNvPr id="5" name="TextBox 4"/>
          <p:cNvSpPr txBox="1"/>
          <p:nvPr/>
        </p:nvSpPr>
        <p:spPr>
          <a:xfrm>
            <a:off x="914399" y="2433148"/>
            <a:ext cx="10398641" cy="923330"/>
          </a:xfrm>
          <a:prstGeom prst="rect">
            <a:avLst/>
          </a:prstGeom>
          <a:noFill/>
        </p:spPr>
        <p:txBody>
          <a:bodyPr wrap="square" rtlCol="0">
            <a:spAutoFit/>
          </a:bodyPr>
          <a:lstStyle/>
          <a:p>
            <a:pPr indent="446088"/>
            <a:r>
              <a:rPr lang="en-US" altLang="zh-CN" dirty="0"/>
              <a:t>.NET</a:t>
            </a:r>
            <a:r>
              <a:rPr lang="zh-CN" altLang="zh-CN" dirty="0"/>
              <a:t>平台包含所有简单类型，它们位于</a:t>
            </a:r>
            <a:r>
              <a:rPr lang="en-US" altLang="zh-CN" dirty="0"/>
              <a:t>.NET</a:t>
            </a:r>
            <a:r>
              <a:rPr lang="zh-CN" altLang="zh-CN" dirty="0"/>
              <a:t>框架的</a:t>
            </a:r>
            <a:r>
              <a:rPr lang="en-US" altLang="zh-CN" dirty="0"/>
              <a:t>System</a:t>
            </a:r>
            <a:r>
              <a:rPr lang="zh-CN" altLang="zh-CN" dirty="0"/>
              <a:t>名字空间。</a:t>
            </a:r>
            <a:r>
              <a:rPr lang="en-US" altLang="zh-CN" dirty="0"/>
              <a:t>C#</a:t>
            </a:r>
            <a:r>
              <a:rPr lang="zh-CN" altLang="zh-CN" dirty="0"/>
              <a:t>的类型关键字就是</a:t>
            </a:r>
            <a:r>
              <a:rPr lang="en-US" altLang="zh-CN" dirty="0"/>
              <a:t>.NET</a:t>
            </a:r>
            <a:r>
              <a:rPr lang="zh-CN" altLang="zh-CN" dirty="0"/>
              <a:t>中所定义类型的别名。从表</a:t>
            </a:r>
            <a:r>
              <a:rPr lang="en-US" altLang="zh-CN" dirty="0"/>
              <a:t>2.1</a:t>
            </a:r>
            <a:r>
              <a:rPr lang="zh-CN" altLang="zh-CN" dirty="0"/>
              <a:t>可见，</a:t>
            </a:r>
            <a:r>
              <a:rPr lang="en-US" altLang="zh-CN" dirty="0"/>
              <a:t>C#</a:t>
            </a:r>
            <a:r>
              <a:rPr lang="zh-CN" altLang="zh-CN" dirty="0"/>
              <a:t>的简单数据类型可分为整数类型（包括字符类型）、实数类型和布尔类型</a:t>
            </a:r>
            <a:r>
              <a:rPr lang="zh-CN" altLang="zh-CN" dirty="0" smtClean="0"/>
              <a:t>。</a:t>
            </a:r>
            <a:endParaRPr lang="zh-CN" altLang="zh-CN" dirty="0"/>
          </a:p>
        </p:txBody>
      </p:sp>
    </p:spTree>
    <p:extLst>
      <p:ext uri="{BB962C8B-B14F-4D97-AF65-F5344CB8AC3E}">
        <p14:creationId xmlns:p14="http://schemas.microsoft.com/office/powerpoint/2010/main" val="331396573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三种基本的结构化流程</a:t>
            </a:r>
          </a:p>
        </p:txBody>
      </p:sp>
      <p:sp>
        <p:nvSpPr>
          <p:cNvPr id="4" name="TextBox 3"/>
          <p:cNvSpPr txBox="1"/>
          <p:nvPr/>
        </p:nvSpPr>
        <p:spPr>
          <a:xfrm>
            <a:off x="1350335" y="1116419"/>
            <a:ext cx="9654363" cy="1200329"/>
          </a:xfrm>
          <a:prstGeom prst="rect">
            <a:avLst/>
          </a:prstGeom>
          <a:noFill/>
        </p:spPr>
        <p:txBody>
          <a:bodyPr wrap="square" rtlCol="0">
            <a:spAutoFit/>
          </a:bodyPr>
          <a:lstStyle/>
          <a:p>
            <a:pPr indent="446088"/>
            <a:r>
              <a:rPr lang="zh-CN" altLang="zh-CN" dirty="0"/>
              <a:t>顺序结构是三种结构中最简单的一种，即语句按照书写的顺序一条一条依次执行；分支结构又称选择结构，它将根据计算所得的表达式的值来判断应选择哪一个流程分支去执行；循环结构则是在一定条件下反复执行某一段语句的流程结构。这三种结构构成了程序局部模块的基本框架，如图</a:t>
            </a:r>
            <a:r>
              <a:rPr lang="en-US" altLang="zh-CN" dirty="0"/>
              <a:t>2.10</a:t>
            </a:r>
            <a:r>
              <a:rPr lang="zh-CN" altLang="zh-CN" dirty="0"/>
              <a:t>所示</a:t>
            </a:r>
            <a:r>
              <a:rPr lang="zh-CN" altLang="zh-CN" dirty="0" smtClean="0"/>
              <a:t>。</a:t>
            </a:r>
            <a:endParaRPr lang="zh-CN" altLang="zh-CN" dirty="0"/>
          </a:p>
        </p:txBody>
      </p:sp>
      <p:pic>
        <p:nvPicPr>
          <p:cNvPr id="38914" name="Picture 2" descr="2t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1115" y="2447224"/>
            <a:ext cx="7000718" cy="264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80867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smtClean="0"/>
              <a:t>分</a:t>
            </a:r>
            <a:r>
              <a:rPr lang="en-US" altLang="zh-CN" sz="2800" b="1" dirty="0" smtClean="0"/>
              <a:t> </a:t>
            </a:r>
            <a:r>
              <a:rPr lang="zh-CN" altLang="zh-CN" sz="2800" b="1" dirty="0" smtClean="0"/>
              <a:t>支</a:t>
            </a:r>
            <a:r>
              <a:rPr lang="en-US" altLang="zh-CN" sz="2800" b="1" dirty="0" smtClean="0"/>
              <a:t> </a:t>
            </a:r>
            <a:r>
              <a:rPr lang="zh-CN" altLang="zh-CN" sz="2800" b="1" dirty="0" smtClean="0"/>
              <a:t>语</a:t>
            </a:r>
            <a:r>
              <a:rPr lang="en-US" altLang="zh-CN" sz="2800" b="1" dirty="0" smtClean="0"/>
              <a:t> </a:t>
            </a:r>
            <a:r>
              <a:rPr lang="zh-CN" altLang="zh-CN" sz="2800" b="1" dirty="0" smtClean="0"/>
              <a:t>句</a:t>
            </a:r>
            <a:endParaRPr lang="zh-CN" altLang="zh-CN" sz="2800" b="1" dirty="0"/>
          </a:p>
        </p:txBody>
      </p:sp>
      <p:sp>
        <p:nvSpPr>
          <p:cNvPr id="2" name="矩形 1"/>
          <p:cNvSpPr/>
          <p:nvPr/>
        </p:nvSpPr>
        <p:spPr>
          <a:xfrm>
            <a:off x="4612364" y="3963014"/>
            <a:ext cx="115127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if</a:t>
            </a:r>
            <a:r>
              <a:rPr lang="zh-CN" altLang="zh-CN" b="1" dirty="0">
                <a:solidFill>
                  <a:srgbClr val="0070C0"/>
                </a:solidFill>
              </a:rPr>
              <a:t>语句</a:t>
            </a:r>
          </a:p>
        </p:txBody>
      </p:sp>
      <p:sp>
        <p:nvSpPr>
          <p:cNvPr id="3" name="矩形 2"/>
          <p:cNvSpPr/>
          <p:nvPr/>
        </p:nvSpPr>
        <p:spPr>
          <a:xfrm>
            <a:off x="5933769" y="3963014"/>
            <a:ext cx="172835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switch</a:t>
            </a:r>
            <a:r>
              <a:rPr lang="zh-CN" altLang="zh-CN" b="1" dirty="0">
                <a:solidFill>
                  <a:srgbClr val="0070C0"/>
                </a:solidFill>
              </a:rPr>
              <a:t>语句</a:t>
            </a:r>
          </a:p>
        </p:txBody>
      </p:sp>
    </p:spTree>
    <p:extLst>
      <p:ext uri="{BB962C8B-B14F-4D97-AF65-F5344CB8AC3E}">
        <p14:creationId xmlns:p14="http://schemas.microsoft.com/office/powerpoint/2010/main" val="362962904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112875" y="1223872"/>
            <a:ext cx="6096000" cy="646331"/>
          </a:xfrm>
          <a:prstGeom prst="rect">
            <a:avLst/>
          </a:prstGeom>
        </p:spPr>
        <p:txBody>
          <a:bodyPr>
            <a:spAutoFit/>
          </a:bodyPr>
          <a:lstStyle/>
          <a:p>
            <a:r>
              <a:rPr lang="zh-CN" altLang="zh-CN" b="1" dirty="0"/>
              <a:t>（</a:t>
            </a:r>
            <a:r>
              <a:rPr lang="en-US" altLang="zh-CN" b="1" dirty="0"/>
              <a:t>1</a:t>
            </a:r>
            <a:r>
              <a:rPr lang="zh-CN" altLang="zh-CN" b="1" dirty="0"/>
              <a:t>）</a:t>
            </a:r>
            <a:r>
              <a:rPr lang="en-US" altLang="zh-CN" b="1" dirty="0"/>
              <a:t>if</a:t>
            </a:r>
            <a:r>
              <a:rPr lang="zh-CN" altLang="zh-CN" b="1" dirty="0"/>
              <a:t>框架</a:t>
            </a:r>
          </a:p>
          <a:p>
            <a:r>
              <a:rPr lang="zh-CN" altLang="zh-CN" dirty="0"/>
              <a:t>语法形式：</a:t>
            </a:r>
          </a:p>
        </p:txBody>
      </p:sp>
      <p:sp>
        <p:nvSpPr>
          <p:cNvPr id="4" name="圆角矩形 3"/>
          <p:cNvSpPr/>
          <p:nvPr/>
        </p:nvSpPr>
        <p:spPr>
          <a:xfrm>
            <a:off x="1415916" y="1870203"/>
            <a:ext cx="9641944" cy="408623"/>
          </a:xfrm>
          <a:prstGeom prst="roundRect">
            <a:avLst/>
          </a:prstGeom>
          <a:solidFill>
            <a:srgbClr val="EDD0D0"/>
          </a:solidFill>
        </p:spPr>
        <p:txBody>
          <a:bodyPr wrap="square">
            <a:spAutoFit/>
          </a:bodyPr>
          <a:lstStyle/>
          <a:p>
            <a:r>
              <a:rPr lang="en-US" altLang="zh-CN" dirty="0"/>
              <a:t>if  (</a:t>
            </a:r>
            <a:r>
              <a:rPr lang="zh-CN" altLang="zh-CN" dirty="0"/>
              <a:t>条件表达式</a:t>
            </a:r>
            <a:r>
              <a:rPr lang="en-US" altLang="zh-CN" dirty="0"/>
              <a:t>)  </a:t>
            </a:r>
            <a:r>
              <a:rPr lang="zh-CN" altLang="zh-CN" dirty="0"/>
              <a:t>语句</a:t>
            </a:r>
            <a:r>
              <a:rPr lang="en-US" altLang="zh-CN" dirty="0"/>
              <a:t>;</a:t>
            </a:r>
            <a:endParaRPr lang="zh-CN" altLang="zh-CN" dirty="0"/>
          </a:p>
        </p:txBody>
      </p:sp>
      <p:sp>
        <p:nvSpPr>
          <p:cNvPr id="5" name="矩形 4"/>
          <p:cNvSpPr/>
          <p:nvPr/>
        </p:nvSpPr>
        <p:spPr>
          <a:xfrm>
            <a:off x="825794" y="2498950"/>
            <a:ext cx="10444717" cy="1200329"/>
          </a:xfrm>
          <a:prstGeom prst="rect">
            <a:avLst/>
          </a:prstGeom>
        </p:spPr>
        <p:txBody>
          <a:bodyPr wrap="square">
            <a:spAutoFit/>
          </a:bodyPr>
          <a:lstStyle/>
          <a:p>
            <a:pPr indent="542925"/>
            <a:r>
              <a:rPr lang="zh-CN" altLang="zh-CN" dirty="0"/>
              <a:t>如果条件为真，则执行语句。在语法上这里的语句是指单个语句，若想执行一组语句，可将这一组语句用“</a:t>
            </a:r>
            <a:r>
              <a:rPr lang="en-US" altLang="zh-CN" dirty="0"/>
              <a:t>{</a:t>
            </a:r>
            <a:r>
              <a:rPr lang="zh-CN" altLang="zh-CN" dirty="0"/>
              <a:t>”和“</a:t>
            </a:r>
            <a:r>
              <a:rPr lang="en-US" altLang="zh-CN" dirty="0"/>
              <a:t>}</a:t>
            </a:r>
            <a:r>
              <a:rPr lang="zh-CN" altLang="zh-CN" dirty="0"/>
              <a:t>”括起来构成一个语句块。在语法上，语句块就是一条语句，下面涉及的语句都是这个概念。</a:t>
            </a:r>
          </a:p>
          <a:p>
            <a:pPr indent="542925"/>
            <a:r>
              <a:rPr lang="zh-CN" altLang="zh-CN" b="1" dirty="0"/>
              <a:t>例如：</a:t>
            </a:r>
          </a:p>
        </p:txBody>
      </p:sp>
      <p:sp>
        <p:nvSpPr>
          <p:cNvPr id="6" name="TextBox 5"/>
          <p:cNvSpPr txBox="1"/>
          <p:nvPr/>
        </p:nvSpPr>
        <p:spPr>
          <a:xfrm>
            <a:off x="1403510" y="3785190"/>
            <a:ext cx="9641944" cy="1940957"/>
          </a:xfrm>
          <a:prstGeom prst="roundRect">
            <a:avLst>
              <a:gd name="adj" fmla="val 7902"/>
            </a:avLst>
          </a:prstGeom>
          <a:solidFill>
            <a:srgbClr val="EDD0D0"/>
          </a:solidFill>
        </p:spPr>
        <p:txBody>
          <a:bodyPr wrap="square" rtlCol="0">
            <a:spAutoFit/>
          </a:bodyPr>
          <a:lstStyle/>
          <a:p>
            <a:r>
              <a:rPr lang="en-US" altLang="zh-CN" dirty="0"/>
              <a:t>if  ( x&lt;0 )  x = </a:t>
            </a:r>
            <a:r>
              <a:rPr lang="en-US" altLang="zh-CN" dirty="0">
                <a:sym typeface="Symbol"/>
              </a:rPr>
              <a:t></a:t>
            </a:r>
            <a:r>
              <a:rPr lang="en-US" altLang="zh-CN" dirty="0"/>
              <a:t>x ;       						// </a:t>
            </a:r>
            <a:r>
              <a:rPr lang="zh-CN" altLang="zh-CN" dirty="0"/>
              <a:t>取</a:t>
            </a:r>
            <a:r>
              <a:rPr lang="en-US" altLang="zh-CN" dirty="0"/>
              <a:t>x</a:t>
            </a:r>
            <a:r>
              <a:rPr lang="zh-CN" altLang="zh-CN" dirty="0"/>
              <a:t>的绝对值</a:t>
            </a:r>
          </a:p>
          <a:p>
            <a:r>
              <a:rPr lang="en-US" altLang="zh-CN" dirty="0"/>
              <a:t>if  (</a:t>
            </a:r>
            <a:r>
              <a:rPr lang="en-US" altLang="zh-CN" dirty="0" err="1"/>
              <a:t>a+b</a:t>
            </a:r>
            <a:r>
              <a:rPr lang="en-US" altLang="zh-CN" dirty="0"/>
              <a:t>&gt;c &amp;&amp; </a:t>
            </a:r>
            <a:r>
              <a:rPr lang="en-US" altLang="zh-CN" dirty="0" err="1"/>
              <a:t>b+c</a:t>
            </a:r>
            <a:r>
              <a:rPr lang="en-US" altLang="zh-CN" dirty="0"/>
              <a:t>&gt;a &amp;&amp; </a:t>
            </a:r>
            <a:r>
              <a:rPr lang="en-US" altLang="zh-CN" dirty="0" err="1"/>
              <a:t>a+c</a:t>
            </a:r>
            <a:r>
              <a:rPr lang="en-US" altLang="zh-CN" dirty="0"/>
              <a:t>&gt;b) 					// </a:t>
            </a:r>
            <a:r>
              <a:rPr lang="zh-CN" altLang="zh-CN" dirty="0"/>
              <a:t>判断数据合法性</a:t>
            </a:r>
          </a:p>
          <a:p>
            <a:r>
              <a:rPr lang="en-US" altLang="zh-CN" dirty="0"/>
              <a:t>{</a:t>
            </a:r>
            <a:endParaRPr lang="zh-CN" altLang="zh-CN" dirty="0"/>
          </a:p>
          <a:p>
            <a:r>
              <a:rPr lang="en-US" altLang="zh-CN" dirty="0"/>
              <a:t>     p = (</a:t>
            </a:r>
            <a:r>
              <a:rPr lang="en-US" altLang="zh-CN" dirty="0" err="1"/>
              <a:t>a+b+c</a:t>
            </a:r>
            <a:r>
              <a:rPr lang="en-US" altLang="zh-CN" dirty="0"/>
              <a:t>) / 2 ;                      </a:t>
            </a:r>
            <a:endParaRPr lang="zh-CN" altLang="zh-CN" dirty="0"/>
          </a:p>
          <a:p>
            <a:r>
              <a:rPr lang="en-US" altLang="zh-CN" dirty="0"/>
              <a:t>     s = </a:t>
            </a:r>
            <a:r>
              <a:rPr lang="en-US" altLang="zh-CN" dirty="0" err="1"/>
              <a:t>Math.Sqrt</a:t>
            </a:r>
            <a:r>
              <a:rPr lang="en-US" altLang="zh-CN" dirty="0"/>
              <a:t> (p * (</a:t>
            </a:r>
            <a:r>
              <a:rPr lang="en-US" altLang="zh-CN" dirty="0" err="1"/>
              <a:t>p</a:t>
            </a:r>
            <a:r>
              <a:rPr lang="en-US" altLang="zh-CN" dirty="0" err="1">
                <a:sym typeface="Symbol"/>
              </a:rPr>
              <a:t></a:t>
            </a:r>
            <a:r>
              <a:rPr lang="en-US" altLang="zh-CN" dirty="0" err="1"/>
              <a:t>a</a:t>
            </a:r>
            <a:r>
              <a:rPr lang="en-US" altLang="zh-CN" dirty="0"/>
              <a:t>) * (</a:t>
            </a:r>
            <a:r>
              <a:rPr lang="en-US" altLang="zh-CN" dirty="0" err="1"/>
              <a:t>p</a:t>
            </a:r>
            <a:r>
              <a:rPr lang="en-US" altLang="zh-CN" dirty="0" err="1">
                <a:sym typeface="Symbol"/>
              </a:rPr>
              <a:t></a:t>
            </a:r>
            <a:r>
              <a:rPr lang="en-US" altLang="zh-CN" dirty="0" err="1"/>
              <a:t>b</a:t>
            </a:r>
            <a:r>
              <a:rPr lang="en-US" altLang="zh-CN" dirty="0"/>
              <a:t>) * (</a:t>
            </a:r>
            <a:r>
              <a:rPr lang="en-US" altLang="zh-CN" dirty="0" err="1"/>
              <a:t>p</a:t>
            </a:r>
            <a:r>
              <a:rPr lang="en-US" altLang="zh-CN" dirty="0" err="1">
                <a:sym typeface="Symbol"/>
              </a:rPr>
              <a:t></a:t>
            </a:r>
            <a:r>
              <a:rPr lang="en-US" altLang="zh-CN" dirty="0" err="1"/>
              <a:t>c</a:t>
            </a:r>
            <a:r>
              <a:rPr lang="en-US" altLang="zh-CN" dirty="0"/>
              <a:t>) ) ;  		</a:t>
            </a:r>
            <a:r>
              <a:rPr lang="en-US" altLang="zh-CN" dirty="0" smtClean="0"/>
              <a:t>	// </a:t>
            </a:r>
            <a:r>
              <a:rPr lang="zh-CN" altLang="zh-CN" dirty="0"/>
              <a:t>求三角形面积</a:t>
            </a:r>
          </a:p>
          <a:p>
            <a:r>
              <a:rPr lang="en-US" altLang="zh-CN" dirty="0" smtClean="0"/>
              <a:t>}</a:t>
            </a:r>
            <a:endParaRPr lang="zh-CN" altLang="zh-CN" dirty="0"/>
          </a:p>
        </p:txBody>
      </p:sp>
    </p:spTree>
    <p:extLst>
      <p:ext uri="{BB962C8B-B14F-4D97-AF65-F5344CB8AC3E}">
        <p14:creationId xmlns:p14="http://schemas.microsoft.com/office/powerpoint/2010/main" val="150407350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485012" y="1147742"/>
            <a:ext cx="6096000" cy="646331"/>
          </a:xfrm>
          <a:prstGeom prst="rect">
            <a:avLst/>
          </a:prstGeom>
        </p:spPr>
        <p:txBody>
          <a:bodyPr>
            <a:spAutoFit/>
          </a:bodyPr>
          <a:lstStyle/>
          <a:p>
            <a:r>
              <a:rPr lang="zh-CN" altLang="zh-CN" b="1" dirty="0"/>
              <a:t>（</a:t>
            </a:r>
            <a:r>
              <a:rPr lang="en-US" altLang="zh-CN" b="1" dirty="0"/>
              <a:t>2</a:t>
            </a:r>
            <a:r>
              <a:rPr lang="zh-CN" altLang="zh-CN" b="1" dirty="0"/>
              <a:t>）</a:t>
            </a:r>
            <a:r>
              <a:rPr lang="en-US" altLang="zh-CN" b="1" dirty="0" err="1"/>
              <a:t>if_else</a:t>
            </a:r>
            <a:r>
              <a:rPr lang="zh-CN" altLang="zh-CN" b="1" dirty="0"/>
              <a:t>框架</a:t>
            </a:r>
          </a:p>
          <a:p>
            <a:r>
              <a:rPr lang="zh-CN" altLang="zh-CN" dirty="0"/>
              <a:t>语法格式：</a:t>
            </a:r>
          </a:p>
        </p:txBody>
      </p:sp>
      <p:sp>
        <p:nvSpPr>
          <p:cNvPr id="4" name="圆角矩形 3"/>
          <p:cNvSpPr/>
          <p:nvPr/>
        </p:nvSpPr>
        <p:spPr>
          <a:xfrm>
            <a:off x="1485013" y="1795200"/>
            <a:ext cx="9668539" cy="1328023"/>
          </a:xfrm>
          <a:prstGeom prst="roundRect">
            <a:avLst>
              <a:gd name="adj" fmla="val 11063"/>
            </a:avLst>
          </a:prstGeom>
          <a:solidFill>
            <a:srgbClr val="EDD0D0"/>
          </a:solidFill>
        </p:spPr>
        <p:txBody>
          <a:bodyPr wrap="square">
            <a:spAutoFit/>
          </a:bodyPr>
          <a:lstStyle/>
          <a:p>
            <a:r>
              <a:rPr lang="en-US" altLang="zh-CN" dirty="0"/>
              <a:t>if  (</a:t>
            </a:r>
            <a:r>
              <a:rPr lang="zh-CN" altLang="zh-CN" dirty="0"/>
              <a:t>条件表达式</a:t>
            </a:r>
            <a:r>
              <a:rPr lang="en-US" altLang="zh-CN" dirty="0"/>
              <a:t>)</a:t>
            </a:r>
            <a:endParaRPr lang="zh-CN" altLang="zh-CN" dirty="0"/>
          </a:p>
          <a:p>
            <a:r>
              <a:rPr lang="en-US" altLang="zh-CN" dirty="0"/>
              <a:t>	</a:t>
            </a:r>
            <a:r>
              <a:rPr lang="zh-CN" altLang="zh-CN" dirty="0"/>
              <a:t>语句</a:t>
            </a:r>
            <a:r>
              <a:rPr lang="en-US" altLang="zh-CN" dirty="0"/>
              <a:t>1;</a:t>
            </a:r>
            <a:endParaRPr lang="zh-CN" altLang="zh-CN" dirty="0"/>
          </a:p>
          <a:p>
            <a:r>
              <a:rPr lang="en-US" altLang="zh-CN" dirty="0"/>
              <a:t>else</a:t>
            </a:r>
            <a:endParaRPr lang="zh-CN" altLang="zh-CN" dirty="0"/>
          </a:p>
          <a:p>
            <a:r>
              <a:rPr lang="en-US" altLang="zh-CN" dirty="0"/>
              <a:t>	</a:t>
            </a:r>
            <a:r>
              <a:rPr lang="zh-CN" altLang="zh-CN" dirty="0"/>
              <a:t>语句</a:t>
            </a:r>
            <a:r>
              <a:rPr lang="en-US" altLang="zh-CN" dirty="0"/>
              <a:t>2;</a:t>
            </a:r>
            <a:endParaRPr lang="zh-CN" altLang="zh-CN" dirty="0"/>
          </a:p>
        </p:txBody>
      </p:sp>
      <p:sp>
        <p:nvSpPr>
          <p:cNvPr id="5" name="矩形 4"/>
          <p:cNvSpPr/>
          <p:nvPr/>
        </p:nvSpPr>
        <p:spPr>
          <a:xfrm>
            <a:off x="1485012" y="3212159"/>
            <a:ext cx="6096000" cy="646331"/>
          </a:xfrm>
          <a:prstGeom prst="rect">
            <a:avLst/>
          </a:prstGeom>
        </p:spPr>
        <p:txBody>
          <a:bodyPr>
            <a:spAutoFit/>
          </a:bodyPr>
          <a:lstStyle/>
          <a:p>
            <a:r>
              <a:rPr lang="zh-CN" altLang="zh-CN" dirty="0"/>
              <a:t>如果条件表达式为真，执行语句</a:t>
            </a:r>
            <a:r>
              <a:rPr lang="en-US" altLang="zh-CN" dirty="0"/>
              <a:t>1</a:t>
            </a:r>
            <a:r>
              <a:rPr lang="zh-CN" altLang="zh-CN" dirty="0"/>
              <a:t>；否则，执行语句</a:t>
            </a:r>
            <a:r>
              <a:rPr lang="en-US" altLang="zh-CN" dirty="0"/>
              <a:t>2</a:t>
            </a:r>
            <a:r>
              <a:rPr lang="zh-CN" altLang="zh-CN" dirty="0"/>
              <a:t>。</a:t>
            </a:r>
          </a:p>
          <a:p>
            <a:r>
              <a:rPr lang="zh-CN" altLang="zh-CN" dirty="0"/>
              <a:t>例如：</a:t>
            </a:r>
          </a:p>
        </p:txBody>
      </p:sp>
      <p:sp>
        <p:nvSpPr>
          <p:cNvPr id="6" name="TextBox 5"/>
          <p:cNvSpPr txBox="1"/>
          <p:nvPr/>
        </p:nvSpPr>
        <p:spPr>
          <a:xfrm>
            <a:off x="1485012" y="3858490"/>
            <a:ext cx="9668539" cy="2247424"/>
          </a:xfrm>
          <a:prstGeom prst="roundRect">
            <a:avLst>
              <a:gd name="adj" fmla="val 7678"/>
            </a:avLst>
          </a:prstGeom>
          <a:solidFill>
            <a:srgbClr val="EDD0D0"/>
          </a:solidFill>
        </p:spPr>
        <p:txBody>
          <a:bodyPr wrap="square" rtlCol="0">
            <a:spAutoFit/>
          </a:bodyPr>
          <a:lstStyle/>
          <a:p>
            <a:r>
              <a:rPr lang="en-US" altLang="zh-CN" dirty="0"/>
              <a:t>if  (</a:t>
            </a:r>
            <a:r>
              <a:rPr lang="en-US" altLang="zh-CN" dirty="0" err="1"/>
              <a:t>a+b</a:t>
            </a:r>
            <a:r>
              <a:rPr lang="en-US" altLang="zh-CN" dirty="0"/>
              <a:t>&gt;c &amp;&amp; </a:t>
            </a:r>
            <a:r>
              <a:rPr lang="en-US" altLang="zh-CN" dirty="0" err="1"/>
              <a:t>b+c</a:t>
            </a:r>
            <a:r>
              <a:rPr lang="en-US" altLang="zh-CN" dirty="0"/>
              <a:t>&gt;a &amp;&amp; </a:t>
            </a:r>
            <a:r>
              <a:rPr lang="en-US" altLang="zh-CN" dirty="0" err="1"/>
              <a:t>a+c</a:t>
            </a:r>
            <a:r>
              <a:rPr lang="en-US" altLang="zh-CN" dirty="0"/>
              <a:t>&gt;b) 				</a:t>
            </a:r>
            <a:r>
              <a:rPr lang="en-US" altLang="zh-CN" dirty="0" smtClean="0"/>
              <a:t>// </a:t>
            </a:r>
            <a:r>
              <a:rPr lang="zh-CN" altLang="zh-CN" dirty="0"/>
              <a:t>判断数据合法性</a:t>
            </a:r>
          </a:p>
          <a:p>
            <a:r>
              <a:rPr lang="en-US" altLang="zh-CN" dirty="0"/>
              <a:t>{</a:t>
            </a:r>
            <a:endParaRPr lang="zh-CN" altLang="zh-CN" dirty="0"/>
          </a:p>
          <a:p>
            <a:r>
              <a:rPr lang="en-US" altLang="zh-CN" dirty="0"/>
              <a:t>    p = (</a:t>
            </a:r>
            <a:r>
              <a:rPr lang="en-US" altLang="zh-CN" dirty="0" err="1"/>
              <a:t>a+b+c</a:t>
            </a:r>
            <a:r>
              <a:rPr lang="en-US" altLang="zh-CN" dirty="0"/>
              <a:t>) / 2 ;                      </a:t>
            </a:r>
            <a:endParaRPr lang="zh-CN" altLang="zh-CN" dirty="0"/>
          </a:p>
          <a:p>
            <a:r>
              <a:rPr lang="en-US" altLang="zh-CN" dirty="0"/>
              <a:t>    s = </a:t>
            </a:r>
            <a:r>
              <a:rPr lang="en-US" altLang="zh-CN" dirty="0" err="1"/>
              <a:t>Math.Sqrt</a:t>
            </a:r>
            <a:r>
              <a:rPr lang="en-US" altLang="zh-CN" dirty="0"/>
              <a:t> (p * (</a:t>
            </a:r>
            <a:r>
              <a:rPr lang="en-US" altLang="zh-CN" dirty="0" err="1"/>
              <a:t>p</a:t>
            </a:r>
            <a:r>
              <a:rPr lang="en-US" altLang="zh-CN" dirty="0" err="1">
                <a:sym typeface="Symbol"/>
              </a:rPr>
              <a:t></a:t>
            </a:r>
            <a:r>
              <a:rPr lang="en-US" altLang="zh-CN" dirty="0" err="1"/>
              <a:t>a</a:t>
            </a:r>
            <a:r>
              <a:rPr lang="en-US" altLang="zh-CN" dirty="0"/>
              <a:t>) * (</a:t>
            </a:r>
            <a:r>
              <a:rPr lang="en-US" altLang="zh-CN" dirty="0" err="1"/>
              <a:t>p</a:t>
            </a:r>
            <a:r>
              <a:rPr lang="en-US" altLang="zh-CN" dirty="0" err="1">
                <a:sym typeface="Symbol"/>
              </a:rPr>
              <a:t></a:t>
            </a:r>
            <a:r>
              <a:rPr lang="en-US" altLang="zh-CN" dirty="0" err="1"/>
              <a:t>b</a:t>
            </a:r>
            <a:r>
              <a:rPr lang="en-US" altLang="zh-CN" dirty="0"/>
              <a:t>) * (</a:t>
            </a:r>
            <a:r>
              <a:rPr lang="en-US" altLang="zh-CN" dirty="0" err="1"/>
              <a:t>p</a:t>
            </a:r>
            <a:r>
              <a:rPr lang="en-US" altLang="zh-CN" dirty="0" err="1">
                <a:sym typeface="Symbol"/>
              </a:rPr>
              <a:t></a:t>
            </a:r>
            <a:r>
              <a:rPr lang="en-US" altLang="zh-CN" dirty="0" err="1"/>
              <a:t>c</a:t>
            </a:r>
            <a:r>
              <a:rPr lang="en-US" altLang="zh-CN" dirty="0"/>
              <a:t>) ) ;  		</a:t>
            </a:r>
            <a:r>
              <a:rPr lang="en-US" altLang="zh-CN" dirty="0" smtClean="0"/>
              <a:t>	// </a:t>
            </a:r>
            <a:r>
              <a:rPr lang="zh-CN" altLang="zh-CN" dirty="0"/>
              <a:t>求三角形面积</a:t>
            </a:r>
          </a:p>
          <a:p>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 </a:t>
            </a:r>
            <a:r>
              <a:rPr lang="zh-CN" altLang="zh-CN" dirty="0"/>
              <a:t>三角形的三条边数据有错！</a:t>
            </a:r>
            <a:r>
              <a:rPr lang="en-US" altLang="zh-CN" dirty="0"/>
              <a:t>" ) </a:t>
            </a:r>
            <a:r>
              <a:rPr lang="en-US" altLang="zh-CN" dirty="0" smtClean="0"/>
              <a:t>;</a:t>
            </a:r>
            <a:endParaRPr lang="zh-CN" altLang="zh-CN" dirty="0"/>
          </a:p>
        </p:txBody>
      </p:sp>
    </p:spTree>
    <p:extLst>
      <p:ext uri="{BB962C8B-B14F-4D97-AF65-F5344CB8AC3E}">
        <p14:creationId xmlns:p14="http://schemas.microsoft.com/office/powerpoint/2010/main" val="2340615869"/>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261729" y="1138812"/>
            <a:ext cx="6096000" cy="646331"/>
          </a:xfrm>
          <a:prstGeom prst="rect">
            <a:avLst/>
          </a:prstGeom>
        </p:spPr>
        <p:txBody>
          <a:bodyPr>
            <a:spAutoFit/>
          </a:bodyPr>
          <a:lstStyle/>
          <a:p>
            <a:r>
              <a:rPr lang="zh-CN" altLang="zh-CN" b="1" dirty="0"/>
              <a:t>（</a:t>
            </a:r>
            <a:r>
              <a:rPr lang="en-US" altLang="zh-CN" b="1" dirty="0"/>
              <a:t>3</a:t>
            </a:r>
            <a:r>
              <a:rPr lang="zh-CN" altLang="zh-CN" b="1" dirty="0"/>
              <a:t>）</a:t>
            </a:r>
            <a:r>
              <a:rPr lang="en-US" altLang="zh-CN" b="1" dirty="0" err="1"/>
              <a:t>if_else</a:t>
            </a:r>
            <a:r>
              <a:rPr lang="en-US" altLang="zh-CN" b="1" dirty="0"/>
              <a:t> if</a:t>
            </a:r>
            <a:r>
              <a:rPr lang="zh-CN" altLang="zh-CN" b="1" dirty="0"/>
              <a:t>框架</a:t>
            </a:r>
          </a:p>
          <a:p>
            <a:r>
              <a:rPr lang="zh-CN" altLang="zh-CN" dirty="0"/>
              <a:t>语法形式：</a:t>
            </a:r>
          </a:p>
        </p:txBody>
      </p:sp>
      <p:sp>
        <p:nvSpPr>
          <p:cNvPr id="4" name="TextBox 3"/>
          <p:cNvSpPr txBox="1"/>
          <p:nvPr/>
        </p:nvSpPr>
        <p:spPr>
          <a:xfrm>
            <a:off x="1371601" y="1785143"/>
            <a:ext cx="9558670" cy="2660333"/>
          </a:xfrm>
          <a:prstGeom prst="roundRect">
            <a:avLst>
              <a:gd name="adj" fmla="val 5515"/>
            </a:avLst>
          </a:prstGeom>
          <a:solidFill>
            <a:srgbClr val="EDD0D0"/>
          </a:solidFill>
        </p:spPr>
        <p:txBody>
          <a:bodyPr wrap="square" rtlCol="0">
            <a:spAutoFit/>
          </a:bodyPr>
          <a:lstStyle/>
          <a:p>
            <a:r>
              <a:rPr lang="en-US" altLang="zh-CN" dirty="0"/>
              <a:t>if (</a:t>
            </a:r>
            <a:r>
              <a:rPr lang="zh-CN" altLang="zh-CN" dirty="0"/>
              <a:t>条件表达式</a:t>
            </a:r>
            <a:r>
              <a:rPr lang="en-US" altLang="zh-CN" dirty="0"/>
              <a:t>1)</a:t>
            </a:r>
            <a:endParaRPr lang="zh-CN" altLang="zh-CN" dirty="0"/>
          </a:p>
          <a:p>
            <a:r>
              <a:rPr lang="en-US" altLang="zh-CN" dirty="0"/>
              <a:t>	</a:t>
            </a:r>
            <a:r>
              <a:rPr lang="zh-CN" altLang="zh-CN" dirty="0"/>
              <a:t>语句</a:t>
            </a:r>
            <a:r>
              <a:rPr lang="en-US" altLang="zh-CN" dirty="0"/>
              <a:t>1 ;</a:t>
            </a:r>
            <a:endParaRPr lang="zh-CN" altLang="zh-CN" dirty="0"/>
          </a:p>
          <a:p>
            <a:r>
              <a:rPr lang="en-US" altLang="zh-CN" dirty="0"/>
              <a:t>else if (</a:t>
            </a:r>
            <a:r>
              <a:rPr lang="zh-CN" altLang="zh-CN" dirty="0"/>
              <a:t>条件表达式</a:t>
            </a:r>
            <a:r>
              <a:rPr lang="en-US" altLang="zh-CN" dirty="0"/>
              <a:t>2)</a:t>
            </a:r>
            <a:endParaRPr lang="zh-CN" altLang="zh-CN" dirty="0"/>
          </a:p>
          <a:p>
            <a:r>
              <a:rPr lang="en-US" altLang="zh-CN" dirty="0"/>
              <a:t>    	</a:t>
            </a:r>
            <a:r>
              <a:rPr lang="zh-CN" altLang="zh-CN" dirty="0"/>
              <a:t>语句</a:t>
            </a:r>
            <a:r>
              <a:rPr lang="en-US" altLang="zh-CN" dirty="0"/>
              <a:t>2 ;</a:t>
            </a:r>
            <a:endParaRPr lang="zh-CN" altLang="zh-CN" dirty="0"/>
          </a:p>
          <a:p>
            <a:r>
              <a:rPr lang="en-US" altLang="zh-CN" dirty="0"/>
              <a:t>else if (</a:t>
            </a:r>
            <a:r>
              <a:rPr lang="zh-CN" altLang="zh-CN" dirty="0"/>
              <a:t>条件表达式</a:t>
            </a:r>
            <a:r>
              <a:rPr lang="en-US" altLang="zh-CN" dirty="0"/>
              <a:t>3)</a:t>
            </a:r>
            <a:endParaRPr lang="zh-CN" altLang="zh-CN" dirty="0"/>
          </a:p>
          <a:p>
            <a:r>
              <a:rPr lang="en-US" altLang="zh-CN" dirty="0"/>
              <a:t>    	</a:t>
            </a:r>
            <a:r>
              <a:rPr lang="zh-CN" altLang="zh-CN" dirty="0"/>
              <a:t>语句</a:t>
            </a:r>
            <a:r>
              <a:rPr lang="en-US" altLang="zh-CN" dirty="0"/>
              <a:t>3 ;</a:t>
            </a:r>
            <a:endParaRPr lang="zh-CN" altLang="zh-CN" dirty="0"/>
          </a:p>
          <a:p>
            <a:r>
              <a:rPr lang="en-US" altLang="zh-CN" dirty="0"/>
              <a:t>	…</a:t>
            </a:r>
            <a:endParaRPr lang="zh-CN" altLang="zh-CN" dirty="0"/>
          </a:p>
          <a:p>
            <a:r>
              <a:rPr lang="en-US" altLang="zh-CN" dirty="0"/>
              <a:t>[ else</a:t>
            </a:r>
            <a:endParaRPr lang="zh-CN" altLang="zh-CN" dirty="0"/>
          </a:p>
          <a:p>
            <a:r>
              <a:rPr lang="en-US" altLang="zh-CN" dirty="0"/>
              <a:t>	</a:t>
            </a:r>
            <a:r>
              <a:rPr lang="zh-CN" altLang="zh-CN" dirty="0"/>
              <a:t>语句</a:t>
            </a:r>
            <a:r>
              <a:rPr lang="en-US" altLang="zh-CN" dirty="0"/>
              <a:t>n </a:t>
            </a:r>
            <a:r>
              <a:rPr lang="en-US" altLang="zh-CN" dirty="0" smtClean="0"/>
              <a:t>;]</a:t>
            </a:r>
          </a:p>
        </p:txBody>
      </p:sp>
    </p:spTree>
    <p:extLst>
      <p:ext uri="{BB962C8B-B14F-4D97-AF65-F5344CB8AC3E}">
        <p14:creationId xmlns:p14="http://schemas.microsoft.com/office/powerpoint/2010/main" val="274488448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TextBox 2"/>
          <p:cNvSpPr txBox="1"/>
          <p:nvPr/>
        </p:nvSpPr>
        <p:spPr>
          <a:xfrm>
            <a:off x="1127051" y="1127051"/>
            <a:ext cx="10069033" cy="1477328"/>
          </a:xfrm>
          <a:prstGeom prst="rect">
            <a:avLst/>
          </a:prstGeom>
          <a:noFill/>
        </p:spPr>
        <p:txBody>
          <a:bodyPr wrap="square" rtlCol="0">
            <a:spAutoFit/>
          </a:bodyPr>
          <a:lstStyle/>
          <a:p>
            <a:pPr indent="446088"/>
            <a:r>
              <a:rPr lang="zh-CN" altLang="zh-CN" dirty="0"/>
              <a:t>这种语句执行时，从上往下地计算相应的条件表达式，如果结果为真则执行相应语句，跳过</a:t>
            </a:r>
            <a:r>
              <a:rPr lang="en-US" altLang="zh-CN" dirty="0"/>
              <a:t> </a:t>
            </a:r>
            <a:r>
              <a:rPr lang="en-US" altLang="zh-CN" dirty="0" err="1"/>
              <a:t>if_else</a:t>
            </a:r>
            <a:r>
              <a:rPr lang="en-US" altLang="zh-CN" dirty="0"/>
              <a:t> if </a:t>
            </a:r>
            <a:r>
              <a:rPr lang="zh-CN" altLang="zh-CN" dirty="0"/>
              <a:t>框架的剩余部分，直接执行框架后的下一条语句；如果结果为假，则继续往下计算相应的条件表达式，直到所有的条件表达式都不成立，则执行这个语句的最后部分</a:t>
            </a:r>
            <a:r>
              <a:rPr lang="en-US" altLang="zh-CN" dirty="0"/>
              <a:t> else</a:t>
            </a:r>
            <a:r>
              <a:rPr lang="zh-CN" altLang="zh-CN" dirty="0"/>
              <a:t>所对应的语句，如果没有</a:t>
            </a:r>
            <a:r>
              <a:rPr lang="en-US" altLang="zh-CN" dirty="0"/>
              <a:t>else</a:t>
            </a:r>
            <a:r>
              <a:rPr lang="zh-CN" altLang="zh-CN" dirty="0"/>
              <a:t>语句则程序终止。</a:t>
            </a:r>
          </a:p>
          <a:p>
            <a:pPr indent="446088"/>
            <a:r>
              <a:rPr lang="zh-CN" altLang="zh-CN" dirty="0"/>
              <a:t>例如</a:t>
            </a:r>
            <a:r>
              <a:rPr lang="zh-CN" altLang="zh-CN" dirty="0" smtClean="0"/>
              <a:t>：</a:t>
            </a:r>
            <a:endParaRPr lang="zh-CN" altLang="zh-CN" dirty="0"/>
          </a:p>
        </p:txBody>
      </p:sp>
      <p:sp>
        <p:nvSpPr>
          <p:cNvPr id="4" name="圆角矩形 3"/>
          <p:cNvSpPr/>
          <p:nvPr/>
        </p:nvSpPr>
        <p:spPr>
          <a:xfrm>
            <a:off x="1662223" y="2604379"/>
            <a:ext cx="9331842" cy="2553891"/>
          </a:xfrm>
          <a:prstGeom prst="roundRect">
            <a:avLst>
              <a:gd name="adj" fmla="val 6259"/>
            </a:avLst>
          </a:prstGeom>
          <a:solidFill>
            <a:srgbClr val="EDD0D0"/>
          </a:solidFill>
        </p:spPr>
        <p:txBody>
          <a:bodyPr wrap="square">
            <a:spAutoFit/>
          </a:bodyPr>
          <a:lstStyle/>
          <a:p>
            <a:r>
              <a:rPr lang="en-US" altLang="zh-CN" dirty="0"/>
              <a:t>if (</a:t>
            </a:r>
            <a:r>
              <a:rPr lang="en-US" altLang="zh-CN" dirty="0" err="1"/>
              <a:t>studentGrade</a:t>
            </a:r>
            <a:r>
              <a:rPr lang="en-US" altLang="zh-CN" dirty="0"/>
              <a:t>&gt;=90)</a:t>
            </a:r>
            <a:endParaRPr lang="zh-CN" altLang="zh-CN" dirty="0"/>
          </a:p>
          <a:p>
            <a:r>
              <a:rPr lang="en-US" altLang="zh-CN" dirty="0"/>
              <a:t>    </a:t>
            </a:r>
            <a:r>
              <a:rPr lang="en-US" altLang="zh-CN" dirty="0" err="1"/>
              <a:t>Console.WriteLine</a:t>
            </a:r>
            <a:r>
              <a:rPr lang="en-US" altLang="zh-CN" dirty="0"/>
              <a:t> ("</a:t>
            </a:r>
            <a:r>
              <a:rPr lang="zh-CN" altLang="zh-CN" dirty="0"/>
              <a:t>成绩优秀</a:t>
            </a:r>
            <a:r>
              <a:rPr lang="en-US" altLang="zh-CN" dirty="0"/>
              <a:t>");</a:t>
            </a:r>
            <a:endParaRPr lang="zh-CN" altLang="zh-CN" dirty="0"/>
          </a:p>
          <a:p>
            <a:r>
              <a:rPr lang="en-US" altLang="zh-CN" dirty="0"/>
              <a:t>else if (</a:t>
            </a:r>
            <a:r>
              <a:rPr lang="en-US" altLang="zh-CN" dirty="0" err="1"/>
              <a:t>studentGrade</a:t>
            </a:r>
            <a:r>
              <a:rPr lang="en-US" altLang="zh-CN" dirty="0"/>
              <a:t>&gt;=80)</a:t>
            </a:r>
            <a:endParaRPr lang="zh-CN" altLang="zh-CN" dirty="0"/>
          </a:p>
          <a:p>
            <a:r>
              <a:rPr lang="en-US" altLang="zh-CN" dirty="0"/>
              <a:t>    </a:t>
            </a:r>
            <a:r>
              <a:rPr lang="en-US" altLang="zh-CN" dirty="0" err="1"/>
              <a:t>Console.WriteLine</a:t>
            </a:r>
            <a:r>
              <a:rPr lang="en-US" altLang="zh-CN" dirty="0"/>
              <a:t> ("</a:t>
            </a:r>
            <a:r>
              <a:rPr lang="zh-CN" altLang="zh-CN" dirty="0"/>
              <a:t>成绩良好</a:t>
            </a:r>
            <a:r>
              <a:rPr lang="en-US" altLang="zh-CN" dirty="0"/>
              <a:t>");</a:t>
            </a:r>
            <a:endParaRPr lang="zh-CN" altLang="zh-CN" dirty="0"/>
          </a:p>
          <a:p>
            <a:r>
              <a:rPr lang="en-US" altLang="zh-CN" dirty="0"/>
              <a:t>else if (</a:t>
            </a:r>
            <a:r>
              <a:rPr lang="en-US" altLang="zh-CN" dirty="0" err="1"/>
              <a:t>studentGrade</a:t>
            </a:r>
            <a:r>
              <a:rPr lang="en-US" altLang="zh-CN" dirty="0"/>
              <a:t>&gt;=60)</a:t>
            </a:r>
            <a:endParaRPr lang="zh-CN" altLang="zh-CN" dirty="0"/>
          </a:p>
          <a:p>
            <a:r>
              <a:rPr lang="en-US" altLang="zh-CN" dirty="0"/>
              <a:t>    </a:t>
            </a:r>
            <a:r>
              <a:rPr lang="en-US" altLang="zh-CN" dirty="0" err="1"/>
              <a:t>Console.WriteLine</a:t>
            </a:r>
            <a:r>
              <a:rPr lang="en-US" altLang="zh-CN" dirty="0"/>
              <a:t> ("</a:t>
            </a:r>
            <a:r>
              <a:rPr lang="zh-CN" altLang="zh-CN" dirty="0"/>
              <a:t>成绩及格</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a:t>
            </a:r>
            <a:r>
              <a:rPr lang="zh-CN" altLang="zh-CN" dirty="0"/>
              <a:t>成绩不及格</a:t>
            </a:r>
            <a:r>
              <a:rPr lang="en-US" altLang="zh-CN" dirty="0"/>
              <a:t>");</a:t>
            </a:r>
            <a:endParaRPr lang="zh-CN" altLang="zh-CN" dirty="0"/>
          </a:p>
        </p:txBody>
      </p:sp>
    </p:spTree>
    <p:extLst>
      <p:ext uri="{BB962C8B-B14F-4D97-AF65-F5344CB8AC3E}">
        <p14:creationId xmlns:p14="http://schemas.microsoft.com/office/powerpoint/2010/main" val="442333617"/>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TextBox 2"/>
          <p:cNvSpPr txBox="1"/>
          <p:nvPr/>
        </p:nvSpPr>
        <p:spPr>
          <a:xfrm>
            <a:off x="861237" y="1286539"/>
            <a:ext cx="10366744" cy="2116028"/>
          </a:xfrm>
          <a:prstGeom prst="rect">
            <a:avLst/>
          </a:prstGeom>
          <a:noFill/>
        </p:spPr>
        <p:txBody>
          <a:bodyPr wrap="square" rtlCol="0">
            <a:spAutoFit/>
          </a:bodyPr>
          <a:lstStyle/>
          <a:p>
            <a:pPr indent="446088">
              <a:lnSpc>
                <a:spcPct val="150000"/>
              </a:lnSpc>
            </a:pPr>
            <a:r>
              <a:rPr lang="zh-CN" altLang="zh-CN" b="1" dirty="0"/>
              <a:t>（</a:t>
            </a:r>
            <a:r>
              <a:rPr lang="en-US" altLang="zh-CN" b="1" dirty="0"/>
              <a:t>4</a:t>
            </a:r>
            <a:r>
              <a:rPr lang="zh-CN" altLang="zh-CN" b="1" dirty="0"/>
              <a:t>）嵌套的</a:t>
            </a:r>
            <a:r>
              <a:rPr lang="en-US" altLang="zh-CN" b="1" dirty="0"/>
              <a:t>if</a:t>
            </a:r>
            <a:r>
              <a:rPr lang="zh-CN" altLang="zh-CN" b="1" dirty="0"/>
              <a:t>语句</a:t>
            </a:r>
          </a:p>
          <a:p>
            <a:pPr indent="446088">
              <a:lnSpc>
                <a:spcPct val="150000"/>
              </a:lnSpc>
            </a:pPr>
            <a:r>
              <a:rPr lang="zh-CN" altLang="zh-CN" dirty="0"/>
              <a:t>在</a:t>
            </a:r>
            <a:r>
              <a:rPr lang="en-US" altLang="zh-CN" dirty="0"/>
              <a:t>if</a:t>
            </a:r>
            <a:r>
              <a:rPr lang="zh-CN" altLang="zh-CN" dirty="0"/>
              <a:t>语句框架中，无论条件表达式为真或为假，将要执行的语句都有可能又是一个</a:t>
            </a:r>
            <a:r>
              <a:rPr lang="en-US" altLang="zh-CN" dirty="0"/>
              <a:t>if</a:t>
            </a:r>
            <a:r>
              <a:rPr lang="zh-CN" altLang="zh-CN" dirty="0"/>
              <a:t>语句，这种</a:t>
            </a:r>
            <a:r>
              <a:rPr lang="en-US" altLang="zh-CN" dirty="0"/>
              <a:t>if</a:t>
            </a:r>
            <a:r>
              <a:rPr lang="zh-CN" altLang="zh-CN" dirty="0"/>
              <a:t>语句包含</a:t>
            </a:r>
            <a:r>
              <a:rPr lang="en-US" altLang="zh-CN" dirty="0"/>
              <a:t>if</a:t>
            </a:r>
            <a:r>
              <a:rPr lang="zh-CN" altLang="zh-CN" dirty="0"/>
              <a:t>语句的结构就称为嵌套的</a:t>
            </a:r>
            <a:r>
              <a:rPr lang="en-US" altLang="zh-CN" dirty="0"/>
              <a:t>if</a:t>
            </a:r>
            <a:r>
              <a:rPr lang="zh-CN" altLang="zh-CN" dirty="0"/>
              <a:t>语句。为了避免二义性，</a:t>
            </a:r>
            <a:r>
              <a:rPr lang="en-US" altLang="zh-CN" dirty="0"/>
              <a:t>C#</a:t>
            </a:r>
            <a:r>
              <a:rPr lang="zh-CN" altLang="zh-CN" dirty="0"/>
              <a:t>规定：</a:t>
            </a:r>
            <a:r>
              <a:rPr lang="en-US" altLang="zh-CN" b="1" dirty="0"/>
              <a:t>else</a:t>
            </a:r>
            <a:r>
              <a:rPr lang="zh-CN" altLang="zh-CN" b="1" dirty="0"/>
              <a:t>语句与和它处于同一模块最近的</a:t>
            </a:r>
            <a:r>
              <a:rPr lang="en-US" altLang="zh-CN" b="1" dirty="0"/>
              <a:t>if</a:t>
            </a:r>
            <a:r>
              <a:rPr lang="zh-CN" altLang="zh-CN" b="1" dirty="0"/>
              <a:t>相匹配</a:t>
            </a:r>
            <a:r>
              <a:rPr lang="zh-CN" altLang="zh-CN" dirty="0"/>
              <a:t>。例如：</a:t>
            </a:r>
          </a:p>
          <a:p>
            <a:pPr indent="446088">
              <a:lnSpc>
                <a:spcPct val="150000"/>
              </a:lnSpc>
            </a:pPr>
            <a:r>
              <a:rPr lang="zh-CN" altLang="zh-CN" dirty="0"/>
              <a:t>假设有一</a:t>
            </a:r>
            <a:r>
              <a:rPr lang="zh-CN" altLang="zh-CN" dirty="0" smtClean="0"/>
              <a:t>函数</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20511688"/>
              </p:ext>
            </p:extLst>
          </p:nvPr>
        </p:nvGraphicFramePr>
        <p:xfrm>
          <a:off x="4876689" y="3402567"/>
          <a:ext cx="1726130" cy="1133318"/>
        </p:xfrm>
        <a:graphic>
          <a:graphicData uri="http://schemas.openxmlformats.org/presentationml/2006/ole">
            <mc:AlternateContent xmlns:mc="http://schemas.openxmlformats.org/markup-compatibility/2006">
              <mc:Choice xmlns:v="urn:schemas-microsoft-com:vml" Requires="v">
                <p:oleObj spid="_x0000_s39969" r:id="rId3" imgW="939392" imgH="622030" progId="Equation.3">
                  <p:embed/>
                </p:oleObj>
              </mc:Choice>
              <mc:Fallback>
                <p:oleObj r:id="rId3" imgW="939392" imgH="62203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689" y="3402567"/>
                        <a:ext cx="1726130" cy="1133318"/>
                      </a:xfrm>
                      <a:prstGeom prst="rect">
                        <a:avLst/>
                      </a:prstGeom>
                      <a:noFill/>
                    </p:spPr>
                  </p:pic>
                </p:oleObj>
              </mc:Fallback>
            </mc:AlternateContent>
          </a:graphicData>
        </a:graphic>
      </p:graphicFrame>
    </p:spTree>
    <p:extLst>
      <p:ext uri="{BB962C8B-B14F-4D97-AF65-F5344CB8AC3E}">
        <p14:creationId xmlns:p14="http://schemas.microsoft.com/office/powerpoint/2010/main" val="202987407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410804" y="1160353"/>
            <a:ext cx="4224233" cy="369332"/>
          </a:xfrm>
          <a:prstGeom prst="rect">
            <a:avLst/>
          </a:prstGeom>
        </p:spPr>
        <p:txBody>
          <a:bodyPr wrap="none">
            <a:spAutoFit/>
          </a:bodyPr>
          <a:lstStyle/>
          <a:p>
            <a:r>
              <a:rPr lang="zh-CN" altLang="zh-CN" dirty="0"/>
              <a:t>下面是用嵌套的</a:t>
            </a:r>
            <a:r>
              <a:rPr lang="en-US" altLang="zh-CN" dirty="0"/>
              <a:t>if</a:t>
            </a:r>
            <a:r>
              <a:rPr lang="zh-CN" altLang="zh-CN" dirty="0"/>
              <a:t>语句缩写的程序片段。</a:t>
            </a:r>
          </a:p>
        </p:txBody>
      </p:sp>
      <p:sp>
        <p:nvSpPr>
          <p:cNvPr id="4" name="圆角矩形 3"/>
          <p:cNvSpPr/>
          <p:nvPr/>
        </p:nvSpPr>
        <p:spPr>
          <a:xfrm>
            <a:off x="1548808" y="1529685"/>
            <a:ext cx="9381461" cy="1634490"/>
          </a:xfrm>
          <a:prstGeom prst="roundRect">
            <a:avLst>
              <a:gd name="adj" fmla="val 10812"/>
            </a:avLst>
          </a:prstGeom>
          <a:solidFill>
            <a:srgbClr val="EDD0D0"/>
          </a:solidFill>
        </p:spPr>
        <p:txBody>
          <a:bodyPr wrap="square">
            <a:spAutoFit/>
          </a:bodyPr>
          <a:lstStyle/>
          <a:p>
            <a:r>
              <a:rPr lang="en-US" altLang="zh-CN" dirty="0"/>
              <a:t>y=0;</a:t>
            </a:r>
            <a:endParaRPr lang="zh-CN" altLang="zh-CN" dirty="0"/>
          </a:p>
          <a:p>
            <a:r>
              <a:rPr lang="en-US" altLang="zh-CN" dirty="0"/>
              <a:t>if  (x&gt;=0)</a:t>
            </a:r>
            <a:endParaRPr lang="zh-CN" altLang="zh-CN" dirty="0"/>
          </a:p>
          <a:p>
            <a:r>
              <a:rPr lang="en-US" altLang="zh-CN" dirty="0"/>
              <a:t>   	if  (x&gt;0)</a:t>
            </a:r>
            <a:endParaRPr lang="zh-CN" altLang="zh-CN" dirty="0"/>
          </a:p>
          <a:p>
            <a:r>
              <a:rPr lang="en-US" altLang="zh-CN" dirty="0"/>
              <a:t>		y=1 ;</a:t>
            </a:r>
            <a:endParaRPr lang="zh-CN" altLang="zh-CN" dirty="0"/>
          </a:p>
          <a:p>
            <a:r>
              <a:rPr lang="en-US" altLang="zh-CN" dirty="0"/>
              <a:t>    	else	y=</a:t>
            </a:r>
            <a:r>
              <a:rPr lang="en-US" altLang="zh-CN" dirty="0">
                <a:sym typeface="Symbol"/>
              </a:rPr>
              <a:t></a:t>
            </a:r>
            <a:r>
              <a:rPr lang="en-US" altLang="zh-CN" dirty="0"/>
              <a:t>1;</a:t>
            </a:r>
            <a:endParaRPr lang="zh-CN" altLang="zh-CN" dirty="0"/>
          </a:p>
        </p:txBody>
      </p:sp>
      <p:sp>
        <p:nvSpPr>
          <p:cNvPr id="5" name="矩形 4"/>
          <p:cNvSpPr/>
          <p:nvPr/>
        </p:nvSpPr>
        <p:spPr>
          <a:xfrm>
            <a:off x="1020726" y="3216213"/>
            <a:ext cx="10132827" cy="646331"/>
          </a:xfrm>
          <a:prstGeom prst="rect">
            <a:avLst/>
          </a:prstGeom>
        </p:spPr>
        <p:txBody>
          <a:bodyPr wrap="square">
            <a:spAutoFit/>
          </a:bodyPr>
          <a:lstStyle/>
          <a:p>
            <a:pPr indent="446088"/>
            <a:r>
              <a:rPr lang="zh-CN" altLang="zh-CN" dirty="0"/>
              <a:t>这个</a:t>
            </a:r>
            <a:r>
              <a:rPr lang="en-US" altLang="zh-CN" dirty="0"/>
              <a:t>else</a:t>
            </a:r>
            <a:r>
              <a:rPr lang="zh-CN" altLang="zh-CN" dirty="0"/>
              <a:t>与最近的</a:t>
            </a:r>
            <a:r>
              <a:rPr lang="en-US" altLang="zh-CN" dirty="0"/>
              <a:t>if</a:t>
            </a:r>
            <a:r>
              <a:rPr lang="zh-CN" altLang="zh-CN" dirty="0"/>
              <a:t>匹配，那么</a:t>
            </a:r>
            <a:r>
              <a:rPr lang="en-US" altLang="zh-CN" dirty="0"/>
              <a:t>else</a:t>
            </a:r>
            <a:r>
              <a:rPr lang="zh-CN" altLang="zh-CN" dirty="0"/>
              <a:t>的含义就是</a:t>
            </a:r>
            <a:r>
              <a:rPr lang="en-US" altLang="zh-CN" dirty="0"/>
              <a:t>x=0</a:t>
            </a:r>
            <a:r>
              <a:rPr lang="zh-CN" altLang="zh-CN" dirty="0"/>
              <a:t>的情况，所以这个程序逻辑上是错误的，应修正为：</a:t>
            </a:r>
          </a:p>
        </p:txBody>
      </p:sp>
      <p:sp>
        <p:nvSpPr>
          <p:cNvPr id="6" name="TextBox 5"/>
          <p:cNvSpPr txBox="1"/>
          <p:nvPr/>
        </p:nvSpPr>
        <p:spPr>
          <a:xfrm>
            <a:off x="1548808" y="3862544"/>
            <a:ext cx="9381461" cy="2090261"/>
          </a:xfrm>
          <a:prstGeom prst="roundRect">
            <a:avLst>
              <a:gd name="adj" fmla="val 6259"/>
            </a:avLst>
          </a:prstGeom>
          <a:solidFill>
            <a:srgbClr val="EDD0D0"/>
          </a:solidFill>
        </p:spPr>
        <p:txBody>
          <a:bodyPr wrap="square" rtlCol="0">
            <a:spAutoFit/>
          </a:bodyPr>
          <a:lstStyle/>
          <a:p>
            <a:r>
              <a:rPr lang="en-US" altLang="zh-CN" dirty="0"/>
              <a:t>y=0;</a:t>
            </a:r>
            <a:endParaRPr lang="zh-CN" altLang="zh-CN" dirty="0"/>
          </a:p>
          <a:p>
            <a:r>
              <a:rPr lang="en-US" altLang="zh-CN" dirty="0"/>
              <a:t>if  (x&gt;=0)</a:t>
            </a:r>
            <a:endParaRPr lang="zh-CN" altLang="zh-CN" dirty="0"/>
          </a:p>
          <a:p>
            <a:r>
              <a:rPr lang="en-US" altLang="zh-CN" dirty="0"/>
              <a:t>{</a:t>
            </a:r>
            <a:endParaRPr lang="zh-CN" altLang="zh-CN" dirty="0"/>
          </a:p>
          <a:p>
            <a:r>
              <a:rPr lang="en-US" altLang="zh-CN" dirty="0"/>
              <a:t>	if  (x&gt;0)</a:t>
            </a:r>
            <a:endParaRPr lang="zh-CN" altLang="zh-CN" dirty="0"/>
          </a:p>
          <a:p>
            <a:r>
              <a:rPr lang="en-US" altLang="zh-CN" dirty="0"/>
              <a:t>		y=1 ;</a:t>
            </a:r>
            <a:endParaRPr lang="zh-CN" altLang="zh-CN" dirty="0"/>
          </a:p>
          <a:p>
            <a:r>
              <a:rPr lang="en-US" altLang="zh-CN" dirty="0"/>
              <a:t>}</a:t>
            </a:r>
            <a:endParaRPr lang="zh-CN" altLang="zh-CN" dirty="0"/>
          </a:p>
          <a:p>
            <a:r>
              <a:rPr lang="en-US" altLang="zh-CN" dirty="0"/>
              <a:t>else 	y=</a:t>
            </a:r>
            <a:r>
              <a:rPr lang="en-US" altLang="zh-CN" dirty="0">
                <a:sym typeface="Symbol"/>
              </a:rPr>
              <a:t></a:t>
            </a:r>
            <a:r>
              <a:rPr lang="en-US" altLang="zh-CN" dirty="0"/>
              <a:t>1</a:t>
            </a:r>
            <a:r>
              <a:rPr lang="en-US" altLang="zh-CN" dirty="0" smtClean="0"/>
              <a:t>;</a:t>
            </a:r>
            <a:endParaRPr lang="zh-CN" altLang="zh-CN" dirty="0"/>
          </a:p>
        </p:txBody>
      </p:sp>
    </p:spTree>
    <p:extLst>
      <p:ext uri="{BB962C8B-B14F-4D97-AF65-F5344CB8AC3E}">
        <p14:creationId xmlns:p14="http://schemas.microsoft.com/office/powerpoint/2010/main" val="247429290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sp>
        <p:nvSpPr>
          <p:cNvPr id="3" name="TextBox 2"/>
          <p:cNvSpPr txBox="1"/>
          <p:nvPr/>
        </p:nvSpPr>
        <p:spPr>
          <a:xfrm>
            <a:off x="988828" y="1073888"/>
            <a:ext cx="10175358" cy="923330"/>
          </a:xfrm>
          <a:prstGeom prst="rect">
            <a:avLst/>
          </a:prstGeom>
          <a:noFill/>
        </p:spPr>
        <p:txBody>
          <a:bodyPr wrap="square" rtlCol="0">
            <a:spAutoFit/>
          </a:bodyPr>
          <a:lstStyle/>
          <a:p>
            <a:pPr indent="446088"/>
            <a:r>
              <a:rPr lang="en-US" altLang="zh-CN" dirty="0"/>
              <a:t>switch </a:t>
            </a:r>
            <a:r>
              <a:rPr lang="zh-CN" altLang="zh-CN" dirty="0"/>
              <a:t>语句是一个多分支结构的语句，它所实现的功能与</a:t>
            </a:r>
            <a:r>
              <a:rPr lang="en-US" altLang="zh-CN" dirty="0"/>
              <a:t> </a:t>
            </a:r>
            <a:r>
              <a:rPr lang="en-US" altLang="zh-CN" dirty="0" err="1"/>
              <a:t>if_else</a:t>
            </a:r>
            <a:r>
              <a:rPr lang="en-US" altLang="zh-CN" dirty="0"/>
              <a:t> if </a:t>
            </a:r>
            <a:r>
              <a:rPr lang="zh-CN" altLang="zh-CN" dirty="0"/>
              <a:t>结构相似，但在大多数情况下，</a:t>
            </a:r>
            <a:r>
              <a:rPr lang="en-US" altLang="zh-CN" dirty="0"/>
              <a:t>switch</a:t>
            </a:r>
            <a:r>
              <a:rPr lang="zh-CN" altLang="zh-CN" dirty="0"/>
              <a:t>语句表达方式更直观、简单、有效。</a:t>
            </a:r>
          </a:p>
          <a:p>
            <a:pPr indent="446088"/>
            <a:r>
              <a:rPr lang="zh-CN" altLang="zh-CN" dirty="0"/>
              <a:t>语法形式</a:t>
            </a:r>
            <a:r>
              <a:rPr lang="zh-CN" altLang="zh-CN" dirty="0" smtClean="0"/>
              <a:t>：</a:t>
            </a:r>
            <a:endParaRPr lang="zh-CN" altLang="zh-CN" dirty="0"/>
          </a:p>
        </p:txBody>
      </p:sp>
      <p:sp>
        <p:nvSpPr>
          <p:cNvPr id="4" name="TextBox 3"/>
          <p:cNvSpPr txBox="1"/>
          <p:nvPr/>
        </p:nvSpPr>
        <p:spPr>
          <a:xfrm>
            <a:off x="1477926" y="1998049"/>
            <a:ext cx="9494874" cy="3764756"/>
          </a:xfrm>
          <a:prstGeom prst="roundRect">
            <a:avLst>
              <a:gd name="adj" fmla="val 3917"/>
            </a:avLst>
          </a:prstGeom>
          <a:solidFill>
            <a:srgbClr val="EDD0D0"/>
          </a:solidFill>
        </p:spPr>
        <p:txBody>
          <a:bodyPr wrap="square" rtlCol="0">
            <a:spAutoFit/>
          </a:bodyPr>
          <a:lstStyle/>
          <a:p>
            <a:r>
              <a:rPr lang="en-US" altLang="zh-CN" dirty="0"/>
              <a:t>switch  </a:t>
            </a:r>
            <a:r>
              <a:rPr lang="zh-CN" altLang="zh-CN" dirty="0"/>
              <a:t>（表达式）</a:t>
            </a:r>
          </a:p>
          <a:p>
            <a:r>
              <a:rPr lang="en-US" altLang="zh-CN" dirty="0"/>
              <a:t>{</a:t>
            </a:r>
            <a:endParaRPr lang="zh-CN" altLang="zh-CN" dirty="0"/>
          </a:p>
          <a:p>
            <a:r>
              <a:rPr lang="en-US" altLang="zh-CN" dirty="0"/>
              <a:t>  	case  </a:t>
            </a:r>
            <a:r>
              <a:rPr lang="zh-CN" altLang="zh-CN" dirty="0"/>
              <a:t>常量</a:t>
            </a:r>
            <a:r>
              <a:rPr lang="en-US" altLang="zh-CN" dirty="0"/>
              <a:t>1:</a:t>
            </a:r>
            <a:endParaRPr lang="zh-CN" altLang="zh-CN" dirty="0"/>
          </a:p>
          <a:p>
            <a:r>
              <a:rPr lang="en-US" altLang="zh-CN" dirty="0"/>
              <a:t>  		</a:t>
            </a:r>
            <a:r>
              <a:rPr lang="zh-CN" altLang="zh-CN" dirty="0"/>
              <a:t>语句序列</a:t>
            </a:r>
            <a:r>
              <a:rPr lang="en-US" altLang="zh-CN" dirty="0"/>
              <a:t>1;          	</a:t>
            </a:r>
            <a:r>
              <a:rPr lang="en-US" altLang="zh-CN" dirty="0" smtClean="0"/>
              <a:t>	// </a:t>
            </a:r>
            <a:r>
              <a:rPr lang="zh-CN" altLang="zh-CN" dirty="0"/>
              <a:t>由零个或多个语句组成</a:t>
            </a:r>
          </a:p>
          <a:p>
            <a:r>
              <a:rPr lang="en-US" altLang="zh-CN" dirty="0"/>
              <a:t>        	break ;</a:t>
            </a:r>
            <a:endParaRPr lang="zh-CN" altLang="zh-CN" dirty="0"/>
          </a:p>
          <a:p>
            <a:r>
              <a:rPr lang="en-US" altLang="zh-CN" dirty="0"/>
              <a:t>  	case  </a:t>
            </a:r>
            <a:r>
              <a:rPr lang="zh-CN" altLang="zh-CN" dirty="0"/>
              <a:t>常量</a:t>
            </a:r>
            <a:r>
              <a:rPr lang="en-US" altLang="zh-CN" dirty="0"/>
              <a:t>2:</a:t>
            </a:r>
            <a:endParaRPr lang="zh-CN" altLang="zh-CN" dirty="0"/>
          </a:p>
          <a:p>
            <a:r>
              <a:rPr lang="en-US" altLang="zh-CN" dirty="0"/>
              <a:t>        	</a:t>
            </a:r>
            <a:r>
              <a:rPr lang="zh-CN" altLang="zh-CN" dirty="0"/>
              <a:t>语句序列</a:t>
            </a:r>
            <a:r>
              <a:rPr lang="en-US" altLang="zh-CN" dirty="0"/>
              <a:t>2;</a:t>
            </a:r>
            <a:endParaRPr lang="zh-CN" altLang="zh-CN" dirty="0"/>
          </a:p>
          <a:p>
            <a:r>
              <a:rPr lang="en-US" altLang="zh-CN" dirty="0"/>
              <a:t>        	break ;</a:t>
            </a:r>
            <a:endParaRPr lang="zh-CN" altLang="zh-CN" dirty="0"/>
          </a:p>
          <a:p>
            <a:r>
              <a:rPr lang="en-US" altLang="zh-CN" dirty="0"/>
              <a:t>	......</a:t>
            </a:r>
            <a:endParaRPr lang="zh-CN" altLang="zh-CN" dirty="0"/>
          </a:p>
          <a:p>
            <a:r>
              <a:rPr lang="en-US" altLang="zh-CN" dirty="0"/>
              <a:t>  	[ default:                 		// default </a:t>
            </a:r>
            <a:r>
              <a:rPr lang="zh-CN" altLang="zh-CN" dirty="0"/>
              <a:t>是任选项，可以不出现</a:t>
            </a:r>
          </a:p>
          <a:p>
            <a:r>
              <a:rPr lang="en-US" altLang="zh-CN" dirty="0"/>
              <a:t>       	</a:t>
            </a:r>
            <a:r>
              <a:rPr lang="zh-CN" altLang="zh-CN" dirty="0"/>
              <a:t>语句序列</a:t>
            </a:r>
            <a:r>
              <a:rPr lang="en-US" altLang="zh-CN" dirty="0"/>
              <a:t>n;</a:t>
            </a:r>
            <a:endParaRPr lang="zh-CN" altLang="zh-CN" dirty="0"/>
          </a:p>
          <a:p>
            <a:r>
              <a:rPr lang="en-US" altLang="zh-CN" dirty="0"/>
              <a:t>       	break ;]</a:t>
            </a:r>
            <a:endParaRPr lang="zh-CN" altLang="zh-CN" dirty="0"/>
          </a:p>
          <a:p>
            <a:r>
              <a:rPr lang="en-US" altLang="zh-CN" dirty="0" smtClean="0"/>
              <a:t>}</a:t>
            </a:r>
          </a:p>
        </p:txBody>
      </p:sp>
    </p:spTree>
    <p:extLst>
      <p:ext uri="{BB962C8B-B14F-4D97-AF65-F5344CB8AC3E}">
        <p14:creationId xmlns:p14="http://schemas.microsoft.com/office/powerpoint/2010/main" val="222875075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grpSp>
        <p:nvGrpSpPr>
          <p:cNvPr id="3" name="组合 2"/>
          <p:cNvGrpSpPr/>
          <p:nvPr/>
        </p:nvGrpSpPr>
        <p:grpSpPr>
          <a:xfrm>
            <a:off x="1415618" y="1745362"/>
            <a:ext cx="3294605" cy="2218480"/>
            <a:chOff x="727715" y="1186204"/>
            <a:chExt cx="2582597" cy="1625113"/>
          </a:xfrm>
        </p:grpSpPr>
        <p:sp>
          <p:nvSpPr>
            <p:cNvPr id="4" name="Down Arrow Callout 133"/>
            <p:cNvSpPr/>
            <p:nvPr/>
          </p:nvSpPr>
          <p:spPr>
            <a:xfrm>
              <a:off x="727715" y="1186204"/>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5" name="TextBox 50"/>
            <p:cNvSpPr txBox="1"/>
            <p:nvPr/>
          </p:nvSpPr>
          <p:spPr>
            <a:xfrm>
              <a:off x="903771" y="1365845"/>
              <a:ext cx="2273249" cy="980738"/>
            </a:xfrm>
            <a:prstGeom prst="rect">
              <a:avLst/>
            </a:prstGeom>
            <a:noFill/>
          </p:spPr>
          <p:txBody>
            <a:bodyPr wrap="square" lIns="0" tIns="0" rtlCol="0" anchor="t">
              <a:spAutoFit/>
            </a:bodyPr>
            <a:lstStyle/>
            <a:p>
              <a:r>
                <a:rPr lang="zh-CN" altLang="zh-CN" sz="1400" dirty="0"/>
                <a:t>（</a:t>
              </a:r>
              <a:r>
                <a:rPr lang="en-US" altLang="zh-CN" sz="1400" dirty="0"/>
                <a:t>1</a:t>
              </a:r>
              <a:r>
                <a:rPr lang="zh-CN" altLang="zh-CN" sz="1400" dirty="0"/>
                <a:t>）</a:t>
              </a:r>
              <a:r>
                <a:rPr lang="en-US" altLang="zh-CN" sz="1400" dirty="0"/>
                <a:t>switch</a:t>
              </a:r>
              <a:r>
                <a:rPr lang="zh-CN" altLang="zh-CN" sz="1400" dirty="0"/>
                <a:t>语句表达式必须是整数类型，如</a:t>
              </a:r>
              <a:r>
                <a:rPr lang="en-US" altLang="zh-CN" sz="1400" dirty="0"/>
                <a:t>char</a:t>
              </a:r>
              <a:r>
                <a:rPr lang="zh-CN" altLang="zh-CN" sz="1400" dirty="0"/>
                <a:t>、</a:t>
              </a:r>
              <a:r>
                <a:rPr lang="en-US" altLang="zh-CN" sz="1400" dirty="0" err="1"/>
                <a:t>sbyte</a:t>
              </a:r>
              <a:r>
                <a:rPr lang="zh-CN" altLang="zh-CN" sz="1400" dirty="0"/>
                <a:t>、</a:t>
              </a:r>
              <a:r>
                <a:rPr lang="en-US" altLang="zh-CN" sz="1400" dirty="0"/>
                <a:t>byte</a:t>
              </a:r>
              <a:r>
                <a:rPr lang="zh-CN" altLang="zh-CN" sz="1400" dirty="0"/>
                <a:t>、</a:t>
              </a:r>
              <a:r>
                <a:rPr lang="en-US" altLang="zh-CN" sz="1400" dirty="0" err="1"/>
                <a:t>ushort</a:t>
              </a:r>
              <a:r>
                <a:rPr lang="zh-CN" altLang="zh-CN" sz="1400" dirty="0"/>
                <a:t>、</a:t>
              </a:r>
              <a:r>
                <a:rPr lang="en-US" altLang="zh-CN" sz="1400" dirty="0"/>
                <a:t>short</a:t>
              </a:r>
              <a:r>
                <a:rPr lang="zh-CN" altLang="zh-CN" sz="1400" dirty="0"/>
                <a:t>、</a:t>
              </a:r>
              <a:r>
                <a:rPr lang="en-US" altLang="zh-CN" sz="1400" dirty="0" err="1"/>
                <a:t>uint</a:t>
              </a:r>
              <a:r>
                <a:rPr lang="zh-CN" altLang="zh-CN" sz="1400" dirty="0"/>
                <a:t>、</a:t>
              </a:r>
              <a:r>
                <a:rPr lang="en-US" altLang="zh-CN" sz="1400" dirty="0" err="1"/>
                <a:t>int</a:t>
              </a:r>
              <a:r>
                <a:rPr lang="zh-CN" altLang="zh-CN" sz="1400" dirty="0"/>
                <a:t>、</a:t>
              </a:r>
              <a:r>
                <a:rPr lang="en-US" altLang="zh-CN" sz="1400" dirty="0" err="1"/>
                <a:t>ulong</a:t>
              </a:r>
              <a:r>
                <a:rPr lang="zh-CN" altLang="zh-CN" sz="1400" dirty="0"/>
                <a:t>、</a:t>
              </a:r>
              <a:r>
                <a:rPr lang="en-US" altLang="zh-CN" sz="1400" dirty="0"/>
                <a:t>long</a:t>
              </a:r>
              <a:r>
                <a:rPr lang="zh-CN" altLang="zh-CN" sz="1400" dirty="0"/>
                <a:t>或</a:t>
              </a:r>
              <a:r>
                <a:rPr lang="en-US" altLang="zh-CN" sz="1400" dirty="0"/>
                <a:t>string</a:t>
              </a:r>
              <a:r>
                <a:rPr lang="zh-CN" altLang="zh-CN" sz="1400" dirty="0"/>
                <a:t>、枚举类型，</a:t>
              </a:r>
              <a:r>
                <a:rPr lang="en-US" altLang="zh-CN" sz="1400" dirty="0"/>
                <a:t>case</a:t>
              </a:r>
              <a:r>
                <a:rPr lang="zh-CN" altLang="zh-CN" sz="1400" dirty="0"/>
                <a:t>常量必须与表达式类型兼容，</a:t>
              </a:r>
              <a:r>
                <a:rPr lang="en-US" altLang="zh-CN" sz="1400" dirty="0"/>
                <a:t>case</a:t>
              </a:r>
              <a:r>
                <a:rPr lang="zh-CN" altLang="zh-CN" sz="1400" dirty="0"/>
                <a:t>常量的值必须互异，不能有重复。</a:t>
              </a:r>
            </a:p>
          </p:txBody>
        </p:sp>
      </p:grpSp>
      <p:grpSp>
        <p:nvGrpSpPr>
          <p:cNvPr id="6" name="组合 5"/>
          <p:cNvGrpSpPr/>
          <p:nvPr/>
        </p:nvGrpSpPr>
        <p:grpSpPr>
          <a:xfrm>
            <a:off x="5967269" y="3066308"/>
            <a:ext cx="810604" cy="792042"/>
            <a:chOff x="4529354" y="932804"/>
            <a:chExt cx="806358" cy="806358"/>
          </a:xfrm>
        </p:grpSpPr>
        <p:grpSp>
          <p:nvGrpSpPr>
            <p:cNvPr id="7" name="组合 6"/>
            <p:cNvGrpSpPr/>
            <p:nvPr/>
          </p:nvGrpSpPr>
          <p:grpSpPr>
            <a:xfrm>
              <a:off x="4529354" y="932804"/>
              <a:ext cx="806358" cy="806358"/>
              <a:chOff x="3724322" y="1908536"/>
              <a:chExt cx="1329153" cy="1329153"/>
            </a:xfrm>
          </p:grpSpPr>
          <p:sp>
            <p:nvSpPr>
              <p:cNvPr id="9" name="椭圆 8"/>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8" name="Freeform 144"/>
            <p:cNvSpPr>
              <a:spLocks noEditPoints="1"/>
            </p:cNvSpPr>
            <p:nvPr/>
          </p:nvSpPr>
          <p:spPr bwMode="auto">
            <a:xfrm>
              <a:off x="4749786" y="1205938"/>
              <a:ext cx="332846" cy="288640"/>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11" name="组合 10"/>
          <p:cNvGrpSpPr/>
          <p:nvPr/>
        </p:nvGrpSpPr>
        <p:grpSpPr>
          <a:xfrm>
            <a:off x="9231139" y="4382447"/>
            <a:ext cx="810604" cy="813840"/>
            <a:chOff x="8057061" y="3375186"/>
            <a:chExt cx="635422" cy="635422"/>
          </a:xfrm>
        </p:grpSpPr>
        <p:grpSp>
          <p:nvGrpSpPr>
            <p:cNvPr id="12" name="组合 11"/>
            <p:cNvGrpSpPr/>
            <p:nvPr/>
          </p:nvGrpSpPr>
          <p:grpSpPr>
            <a:xfrm>
              <a:off x="8057061" y="3375186"/>
              <a:ext cx="635422" cy="635422"/>
              <a:chOff x="3724322" y="1908536"/>
              <a:chExt cx="1329153" cy="1329153"/>
            </a:xfrm>
          </p:grpSpPr>
          <p:sp>
            <p:nvSpPr>
              <p:cNvPr id="14" name="椭圆 13"/>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3" name="Freeform 20"/>
            <p:cNvSpPr/>
            <p:nvPr/>
          </p:nvSpPr>
          <p:spPr bwMode="auto">
            <a:xfrm>
              <a:off x="8245635" y="3596276"/>
              <a:ext cx="246092" cy="246089"/>
            </a:xfrm>
            <a:custGeom>
              <a:avLst/>
              <a:gdLst/>
              <a:ahLst/>
              <a:cxnLst>
                <a:cxn ang="0">
                  <a:pos x="33" y="27"/>
                </a:cxn>
                <a:cxn ang="0">
                  <a:pos x="46" y="40"/>
                </a:cxn>
                <a:cxn ang="0">
                  <a:pos x="51" y="35"/>
                </a:cxn>
                <a:cxn ang="0">
                  <a:pos x="53" y="34"/>
                </a:cxn>
                <a:cxn ang="0">
                  <a:pos x="55" y="36"/>
                </a:cxn>
                <a:cxn ang="0">
                  <a:pos x="55" y="52"/>
                </a:cxn>
                <a:cxn ang="0">
                  <a:pos x="52" y="55"/>
                </a:cxn>
                <a:cxn ang="0">
                  <a:pos x="36" y="55"/>
                </a:cxn>
                <a:cxn ang="0">
                  <a:pos x="34" y="53"/>
                </a:cxn>
                <a:cxn ang="0">
                  <a:pos x="35" y="51"/>
                </a:cxn>
                <a:cxn ang="0">
                  <a:pos x="40" y="46"/>
                </a:cxn>
                <a:cxn ang="0">
                  <a:pos x="27" y="33"/>
                </a:cxn>
                <a:cxn ang="0">
                  <a:pos x="15" y="46"/>
                </a:cxn>
                <a:cxn ang="0">
                  <a:pos x="20" y="51"/>
                </a:cxn>
                <a:cxn ang="0">
                  <a:pos x="20" y="53"/>
                </a:cxn>
                <a:cxn ang="0">
                  <a:pos x="18" y="55"/>
                </a:cxn>
                <a:cxn ang="0">
                  <a:pos x="2" y="55"/>
                </a:cxn>
                <a:cxn ang="0">
                  <a:pos x="0" y="52"/>
                </a:cxn>
                <a:cxn ang="0">
                  <a:pos x="0" y="36"/>
                </a:cxn>
                <a:cxn ang="0">
                  <a:pos x="1" y="34"/>
                </a:cxn>
                <a:cxn ang="0">
                  <a:pos x="4" y="35"/>
                </a:cxn>
                <a:cxn ang="0">
                  <a:pos x="9" y="40"/>
                </a:cxn>
                <a:cxn ang="0">
                  <a:pos x="21" y="27"/>
                </a:cxn>
                <a:cxn ang="0">
                  <a:pos x="9" y="14"/>
                </a:cxn>
                <a:cxn ang="0">
                  <a:pos x="4" y="20"/>
                </a:cxn>
                <a:cxn ang="0">
                  <a:pos x="2" y="20"/>
                </a:cxn>
                <a:cxn ang="0">
                  <a:pos x="1" y="20"/>
                </a:cxn>
                <a:cxn ang="0">
                  <a:pos x="0" y="18"/>
                </a:cxn>
                <a:cxn ang="0">
                  <a:pos x="0" y="2"/>
                </a:cxn>
                <a:cxn ang="0">
                  <a:pos x="2" y="0"/>
                </a:cxn>
                <a:cxn ang="0">
                  <a:pos x="18" y="0"/>
                </a:cxn>
                <a:cxn ang="0">
                  <a:pos x="20" y="1"/>
                </a:cxn>
                <a:cxn ang="0">
                  <a:pos x="20" y="4"/>
                </a:cxn>
                <a:cxn ang="0">
                  <a:pos x="15" y="9"/>
                </a:cxn>
                <a:cxn ang="0">
                  <a:pos x="27" y="21"/>
                </a:cxn>
                <a:cxn ang="0">
                  <a:pos x="40" y="9"/>
                </a:cxn>
                <a:cxn ang="0">
                  <a:pos x="35" y="4"/>
                </a:cxn>
                <a:cxn ang="0">
                  <a:pos x="34" y="1"/>
                </a:cxn>
                <a:cxn ang="0">
                  <a:pos x="36" y="0"/>
                </a:cxn>
                <a:cxn ang="0">
                  <a:pos x="52" y="0"/>
                </a:cxn>
                <a:cxn ang="0">
                  <a:pos x="55" y="2"/>
                </a:cxn>
                <a:cxn ang="0">
                  <a:pos x="55" y="18"/>
                </a:cxn>
                <a:cxn ang="0">
                  <a:pos x="53" y="20"/>
                </a:cxn>
                <a:cxn ang="0">
                  <a:pos x="52" y="20"/>
                </a:cxn>
                <a:cxn ang="0">
                  <a:pos x="51" y="20"/>
                </a:cxn>
                <a:cxn ang="0">
                  <a:pos x="46" y="14"/>
                </a:cxn>
                <a:cxn ang="0">
                  <a:pos x="33" y="27"/>
                </a:cxn>
              </a:cxnLst>
              <a:rect l="0" t="0"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16" name="组合 15"/>
          <p:cNvGrpSpPr/>
          <p:nvPr/>
        </p:nvGrpSpPr>
        <p:grpSpPr>
          <a:xfrm>
            <a:off x="2684896" y="4320009"/>
            <a:ext cx="810604" cy="792043"/>
            <a:chOff x="1316606" y="4114400"/>
            <a:chExt cx="635422" cy="635422"/>
          </a:xfrm>
        </p:grpSpPr>
        <p:grpSp>
          <p:nvGrpSpPr>
            <p:cNvPr id="17" name="组合 16"/>
            <p:cNvGrpSpPr/>
            <p:nvPr/>
          </p:nvGrpSpPr>
          <p:grpSpPr>
            <a:xfrm>
              <a:off x="1316606" y="4114400"/>
              <a:ext cx="635422" cy="635422"/>
              <a:chOff x="3724322" y="1908536"/>
              <a:chExt cx="1329153" cy="1329153"/>
            </a:xfrm>
          </p:grpSpPr>
          <p:sp>
            <p:nvSpPr>
              <p:cNvPr id="19" name="椭圆 18"/>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8" name="Freeform 56"/>
            <p:cNvSpPr>
              <a:spLocks noEditPoints="1"/>
            </p:cNvSpPr>
            <p:nvPr/>
          </p:nvSpPr>
          <p:spPr bwMode="auto">
            <a:xfrm>
              <a:off x="1468934" y="4282875"/>
              <a:ext cx="298473" cy="29847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21" name="组合 20"/>
          <p:cNvGrpSpPr/>
          <p:nvPr/>
        </p:nvGrpSpPr>
        <p:grpSpPr>
          <a:xfrm>
            <a:off x="1472881" y="4009238"/>
            <a:ext cx="3180077" cy="245711"/>
            <a:chOff x="772603" y="2844572"/>
            <a:chExt cx="2492820" cy="179992"/>
          </a:xfrm>
        </p:grpSpPr>
        <p:cxnSp>
          <p:nvCxnSpPr>
            <p:cNvPr id="22" name="Straight Connector 101"/>
            <p:cNvCxnSpPr/>
            <p:nvPr/>
          </p:nvCxnSpPr>
          <p:spPr>
            <a:xfrm flipH="1">
              <a:off x="772603" y="2937696"/>
              <a:ext cx="2492820"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5033" y="2844572"/>
              <a:ext cx="179992" cy="179992"/>
            </a:xfrm>
            <a:prstGeom prst="ellipse">
              <a:avLst/>
            </a:prstGeom>
            <a:solidFill>
              <a:schemeClr val="tx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763101" y="4009238"/>
            <a:ext cx="3180077" cy="245711"/>
            <a:chOff x="3351763" y="2844572"/>
            <a:chExt cx="2492820" cy="179992"/>
          </a:xfrm>
        </p:grpSpPr>
        <p:cxnSp>
          <p:nvCxnSpPr>
            <p:cNvPr id="25" name="Straight Connector 141"/>
            <p:cNvCxnSpPr/>
            <p:nvPr/>
          </p:nvCxnSpPr>
          <p:spPr>
            <a:xfrm flipH="1">
              <a:off x="3351763" y="2937696"/>
              <a:ext cx="2492820" cy="0"/>
            </a:xfrm>
            <a:prstGeom prst="line">
              <a:avLst/>
            </a:prstGeom>
            <a:ln w="19050">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503648" y="2844572"/>
              <a:ext cx="179992" cy="179992"/>
            </a:xfrm>
            <a:prstGeom prst="ellipse">
              <a:avLst/>
            </a:prstGeom>
            <a:solidFill>
              <a:schemeClr val="bg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8057706" y="4009238"/>
            <a:ext cx="3180077" cy="245711"/>
            <a:chOff x="5934360" y="2844572"/>
            <a:chExt cx="2492820" cy="179992"/>
          </a:xfrm>
          <a:solidFill>
            <a:schemeClr val="tx2"/>
          </a:solidFill>
        </p:grpSpPr>
        <p:cxnSp>
          <p:nvCxnSpPr>
            <p:cNvPr id="28" name="Straight Connector 149"/>
            <p:cNvCxnSpPr/>
            <p:nvPr/>
          </p:nvCxnSpPr>
          <p:spPr>
            <a:xfrm flipH="1">
              <a:off x="5934360" y="2937696"/>
              <a:ext cx="2492820" cy="0"/>
            </a:xfrm>
            <a:prstGeom prst="line">
              <a:avLst/>
            </a:prstGeom>
            <a:grpFill/>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065216" y="2844572"/>
              <a:ext cx="179992" cy="179992"/>
            </a:xfrm>
            <a:prstGeom prst="ellipse">
              <a:avLst/>
            </a:prstGeom>
            <a:grp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8000442" y="1772301"/>
            <a:ext cx="3294605" cy="2218480"/>
            <a:chOff x="5889471" y="1205938"/>
            <a:chExt cx="2582597" cy="1625113"/>
          </a:xfrm>
        </p:grpSpPr>
        <p:sp>
          <p:nvSpPr>
            <p:cNvPr id="31" name="Down Arrow Callout 152"/>
            <p:cNvSpPr/>
            <p:nvPr/>
          </p:nvSpPr>
          <p:spPr>
            <a:xfrm>
              <a:off x="5889471" y="1205938"/>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32" name="TextBox 140"/>
            <p:cNvSpPr txBox="1"/>
            <p:nvPr/>
          </p:nvSpPr>
          <p:spPr>
            <a:xfrm>
              <a:off x="6218885" y="1593413"/>
              <a:ext cx="1923767" cy="665098"/>
            </a:xfrm>
            <a:prstGeom prst="rect">
              <a:avLst/>
            </a:prstGeom>
            <a:noFill/>
          </p:spPr>
          <p:txBody>
            <a:bodyPr wrap="square" lIns="0" tIns="0" rtlCol="0" anchor="t">
              <a:spAutoFit/>
            </a:bodyPr>
            <a:lstStyle/>
            <a:p>
              <a:r>
                <a:rPr lang="zh-CN" altLang="zh-CN" sz="1400" dirty="0"/>
                <a:t>（</a:t>
              </a:r>
              <a:r>
                <a:rPr lang="en-US" altLang="zh-CN" sz="1400" dirty="0"/>
                <a:t>3</a:t>
              </a:r>
              <a:r>
                <a:rPr lang="zh-CN" altLang="zh-CN" sz="1400" dirty="0"/>
                <a:t>）虽然不能让一个</a:t>
              </a:r>
              <a:r>
                <a:rPr lang="en-US" altLang="zh-CN" sz="1400" dirty="0"/>
                <a:t>case</a:t>
              </a:r>
              <a:r>
                <a:rPr lang="zh-CN" altLang="zh-CN" sz="1400" dirty="0"/>
                <a:t>的语句序列穿透到另一个</a:t>
              </a:r>
              <a:r>
                <a:rPr lang="en-US" altLang="zh-CN" sz="1400" dirty="0"/>
                <a:t>case</a:t>
              </a:r>
              <a:r>
                <a:rPr lang="zh-CN" altLang="zh-CN" sz="1400" dirty="0"/>
                <a:t>中，但是允许有两个或多个</a:t>
              </a:r>
              <a:r>
                <a:rPr lang="en-US" altLang="zh-CN" sz="1400" dirty="0"/>
                <a:t>case</a:t>
              </a:r>
              <a:r>
                <a:rPr lang="zh-CN" altLang="zh-CN" sz="1400" dirty="0"/>
                <a:t>前缀指向同一个语句序列。</a:t>
              </a:r>
            </a:p>
          </p:txBody>
        </p:sp>
      </p:grpSp>
      <p:grpSp>
        <p:nvGrpSpPr>
          <p:cNvPr id="33" name="组合 32"/>
          <p:cNvGrpSpPr/>
          <p:nvPr/>
        </p:nvGrpSpPr>
        <p:grpSpPr>
          <a:xfrm>
            <a:off x="4705839" y="4320009"/>
            <a:ext cx="3294605" cy="2218480"/>
            <a:chOff x="3306875" y="3072222"/>
            <a:chExt cx="2582597" cy="1625113"/>
          </a:xfrm>
        </p:grpSpPr>
        <p:sp>
          <p:nvSpPr>
            <p:cNvPr id="34" name="Down Arrow Callout 144"/>
            <p:cNvSpPr/>
            <p:nvPr/>
          </p:nvSpPr>
          <p:spPr>
            <a:xfrm flipV="1">
              <a:off x="3306875" y="3072222"/>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35" name="TextBox 142"/>
            <p:cNvSpPr txBox="1"/>
            <p:nvPr/>
          </p:nvSpPr>
          <p:spPr>
            <a:xfrm>
              <a:off x="3510345" y="3457656"/>
              <a:ext cx="2217035" cy="980738"/>
            </a:xfrm>
            <a:prstGeom prst="rect">
              <a:avLst/>
            </a:prstGeom>
            <a:noFill/>
          </p:spPr>
          <p:txBody>
            <a:bodyPr wrap="square" lIns="0" tIns="0" rtlCol="0" anchor="t">
              <a:spAutoFit/>
            </a:bodyPr>
            <a:lstStyle/>
            <a:p>
              <a:r>
                <a:rPr lang="zh-CN" altLang="zh-CN" sz="1400" dirty="0"/>
                <a:t>（</a:t>
              </a:r>
              <a:r>
                <a:rPr lang="en-US" altLang="zh-CN" sz="1400" dirty="0"/>
                <a:t>2</a:t>
              </a:r>
              <a:r>
                <a:rPr lang="zh-CN" altLang="zh-CN" sz="1400" dirty="0"/>
                <a:t>）将与某个</a:t>
              </a:r>
              <a:r>
                <a:rPr lang="en-US" altLang="zh-CN" sz="1400" dirty="0"/>
                <a:t> case </a:t>
              </a:r>
              <a:r>
                <a:rPr lang="zh-CN" altLang="zh-CN" sz="1400" dirty="0"/>
                <a:t>相关联的语句序列接在另一个</a:t>
              </a:r>
              <a:r>
                <a:rPr lang="en-US" altLang="zh-CN" sz="1400" dirty="0"/>
                <a:t> case </a:t>
              </a:r>
              <a:r>
                <a:rPr lang="zh-CN" altLang="zh-CN" sz="1400" dirty="0"/>
                <a:t>语句序列之后是错误的，这称为“不穿透”规则，所以需要跳转语句结束这个语句序列，通常选用</a:t>
              </a:r>
              <a:r>
                <a:rPr lang="en-US" altLang="zh-CN" sz="1400" dirty="0"/>
                <a:t> break </a:t>
              </a:r>
              <a:r>
                <a:rPr lang="zh-CN" altLang="zh-CN" sz="1400" dirty="0"/>
                <a:t>语句作为跳转，也可以用</a:t>
              </a:r>
              <a:r>
                <a:rPr lang="en-US" altLang="zh-CN" sz="1400" dirty="0" err="1"/>
                <a:t>goto</a:t>
              </a:r>
              <a:r>
                <a:rPr lang="zh-CN" altLang="zh-CN" sz="1400" dirty="0"/>
                <a:t>转向语句等。</a:t>
              </a:r>
            </a:p>
          </p:txBody>
        </p:sp>
      </p:grpSp>
      <p:sp>
        <p:nvSpPr>
          <p:cNvPr id="36" name="矩形 35"/>
          <p:cNvSpPr/>
          <p:nvPr/>
        </p:nvSpPr>
        <p:spPr>
          <a:xfrm>
            <a:off x="611495" y="1085925"/>
            <a:ext cx="3826689" cy="369332"/>
          </a:xfrm>
          <a:prstGeom prst="rect">
            <a:avLst/>
          </a:prstGeom>
        </p:spPr>
        <p:txBody>
          <a:bodyPr wrap="none">
            <a:spAutoFit/>
          </a:bodyPr>
          <a:lstStyle/>
          <a:p>
            <a:r>
              <a:rPr lang="zh-CN" altLang="zh-CN" dirty="0"/>
              <a:t>使用</a:t>
            </a:r>
            <a:r>
              <a:rPr lang="en-US" altLang="zh-CN" dirty="0"/>
              <a:t>switch</a:t>
            </a:r>
            <a:r>
              <a:rPr lang="zh-CN" altLang="zh-CN" dirty="0"/>
              <a:t>语句需要注意以下几点。</a:t>
            </a:r>
          </a:p>
        </p:txBody>
      </p:sp>
      <p:sp>
        <p:nvSpPr>
          <p:cNvPr id="37" name="矩形 36"/>
          <p:cNvSpPr/>
          <p:nvPr/>
        </p:nvSpPr>
        <p:spPr>
          <a:xfrm>
            <a:off x="3048000" y="2828836"/>
            <a:ext cx="6096000" cy="369332"/>
          </a:xfrm>
          <a:prstGeom prst="rect">
            <a:avLst/>
          </a:prstGeom>
        </p:spPr>
        <p:txBody>
          <a:bodyPr>
            <a:spAutoFit/>
          </a:bodyPr>
          <a:lstStyle/>
          <a:p>
            <a:endParaRPr lang="zh-CN" altLang="zh-CN" dirty="0"/>
          </a:p>
        </p:txBody>
      </p:sp>
      <p:sp>
        <p:nvSpPr>
          <p:cNvPr id="38" name="矩形 37"/>
          <p:cNvSpPr/>
          <p:nvPr/>
        </p:nvSpPr>
        <p:spPr>
          <a:xfrm>
            <a:off x="3048000" y="2828836"/>
            <a:ext cx="6096000" cy="369332"/>
          </a:xfrm>
          <a:prstGeom prst="rect">
            <a:avLst/>
          </a:prstGeom>
        </p:spPr>
        <p:txBody>
          <a:bodyPr>
            <a:spAutoFit/>
          </a:bodyPr>
          <a:lstStyle/>
          <a:p>
            <a:endParaRPr lang="zh-CN" altLang="zh-CN" dirty="0"/>
          </a:p>
        </p:txBody>
      </p:sp>
    </p:spTree>
    <p:extLst>
      <p:ext uri="{BB962C8B-B14F-4D97-AF65-F5344CB8AC3E}">
        <p14:creationId xmlns:p14="http://schemas.microsoft.com/office/powerpoint/2010/main" val="206170893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anim calcmode="lin" valueType="num">
                                      <p:cBhvr>
                                        <p:cTn id="28" dur="500" fill="hold"/>
                                        <p:tgtEl>
                                          <p:spTgt spid="3"/>
                                        </p:tgtEl>
                                        <p:attrNameLst>
                                          <p:attrName>ppt_x</p:attrName>
                                        </p:attrNameLst>
                                      </p:cBhvr>
                                      <p:tavLst>
                                        <p:tav tm="0">
                                          <p:val>
                                            <p:strVal val="#ppt_x"/>
                                          </p:val>
                                        </p:tav>
                                        <p:tav tm="100000">
                                          <p:val>
                                            <p:strVal val="#ppt_x"/>
                                          </p:val>
                                        </p:tav>
                                      </p:tavLst>
                                    </p:anim>
                                    <p:anim calcmode="lin" valueType="num">
                                      <p:cBhvr>
                                        <p:cTn id="29" dur="5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anim calcmode="lin" valueType="num">
                                      <p:cBhvr>
                                        <p:cTn id="33" dur="500" fill="hold"/>
                                        <p:tgtEl>
                                          <p:spTgt spid="30"/>
                                        </p:tgtEl>
                                        <p:attrNameLst>
                                          <p:attrName>ppt_x</p:attrName>
                                        </p:attrNameLst>
                                      </p:cBhvr>
                                      <p:tavLst>
                                        <p:tav tm="0">
                                          <p:val>
                                            <p:strVal val="#ppt_x"/>
                                          </p:val>
                                        </p:tav>
                                        <p:tav tm="100000">
                                          <p:val>
                                            <p:strVal val="#ppt_x"/>
                                          </p:val>
                                        </p:tav>
                                      </p:tavLst>
                                    </p:anim>
                                    <p:anim calcmode="lin" valueType="num">
                                      <p:cBhvr>
                                        <p:cTn id="34" dur="500" fill="hold"/>
                                        <p:tgtEl>
                                          <p:spTgt spid="3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anim calcmode="lin" valueType="num">
                                      <p:cBhvr>
                                        <p:cTn id="38" dur="500" fill="hold"/>
                                        <p:tgtEl>
                                          <p:spTgt spid="33"/>
                                        </p:tgtEl>
                                        <p:attrNameLst>
                                          <p:attrName>ppt_x</p:attrName>
                                        </p:attrNameLst>
                                      </p:cBhvr>
                                      <p:tavLst>
                                        <p:tav tm="0">
                                          <p:val>
                                            <p:strVal val="#ppt_x"/>
                                          </p:val>
                                        </p:tav>
                                        <p:tav tm="100000">
                                          <p:val>
                                            <p:strVal val="#ppt_x"/>
                                          </p:val>
                                        </p:tav>
                                      </p:tavLst>
                                    </p:anim>
                                    <p:anim calcmode="lin" valueType="num">
                                      <p:cBhvr>
                                        <p:cTn id="39" dur="5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anim calcmode="lin" valueType="num">
                                      <p:cBhvr>
                                        <p:cTn id="55" dur="500" fill="hold"/>
                                        <p:tgtEl>
                                          <p:spTgt spid="11"/>
                                        </p:tgtEl>
                                        <p:attrNameLst>
                                          <p:attrName>ppt_x</p:attrName>
                                        </p:attrNameLst>
                                      </p:cBhvr>
                                      <p:tavLst>
                                        <p:tav tm="0">
                                          <p:val>
                                            <p:strVal val="#ppt_x"/>
                                          </p:val>
                                        </p:tav>
                                        <p:tav tm="100000">
                                          <p:val>
                                            <p:strVal val="#ppt_x"/>
                                          </p:val>
                                        </p:tav>
                                      </p:tavLst>
                                    </p:anim>
                                    <p:anim calcmode="lin" valueType="num">
                                      <p:cBhvr>
                                        <p:cTn id="5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值</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zh-CN" altLang="zh-CN" sz="2800" b="1" dirty="0"/>
          </a:p>
        </p:txBody>
      </p:sp>
      <p:sp>
        <p:nvSpPr>
          <p:cNvPr id="3" name="TextBox 2"/>
          <p:cNvSpPr txBox="1"/>
          <p:nvPr/>
        </p:nvSpPr>
        <p:spPr>
          <a:xfrm>
            <a:off x="1913860" y="1605516"/>
            <a:ext cx="3572540" cy="2860358"/>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整数类型</a:t>
            </a:r>
          </a:p>
          <a:p>
            <a:r>
              <a:rPr lang="zh-CN" altLang="zh-CN" dirty="0">
                <a:solidFill>
                  <a:schemeClr val="tx1"/>
                </a:solidFill>
              </a:rPr>
              <a:t>该类型共有</a:t>
            </a:r>
            <a:r>
              <a:rPr lang="en-US" altLang="zh-CN" dirty="0">
                <a:solidFill>
                  <a:schemeClr val="tx1"/>
                </a:solidFill>
              </a:rPr>
              <a:t>9</a:t>
            </a:r>
            <a:r>
              <a:rPr lang="zh-CN" altLang="zh-CN" dirty="0">
                <a:solidFill>
                  <a:schemeClr val="tx1"/>
                </a:solidFill>
              </a:rPr>
              <a:t>种，它们的区别在于所占存储空间的大小，有无符号位及所能表示的数的范围，这些是程序设计时定义数据类型的重要参数。</a:t>
            </a:r>
            <a:r>
              <a:rPr lang="en-US" altLang="zh-CN" dirty="0">
                <a:solidFill>
                  <a:schemeClr val="tx1"/>
                </a:solidFill>
              </a:rPr>
              <a:t>char</a:t>
            </a:r>
            <a:r>
              <a:rPr lang="zh-CN" altLang="zh-CN" dirty="0">
                <a:solidFill>
                  <a:schemeClr val="tx1"/>
                </a:solidFill>
              </a:rPr>
              <a:t>类型归属于整数类别，但它与整数类型有所不同，不支持从其他类型到</a:t>
            </a:r>
            <a:r>
              <a:rPr lang="en-US" altLang="zh-CN" baseline="-25000" dirty="0">
                <a:solidFill>
                  <a:schemeClr val="tx1"/>
                </a:solidFill>
              </a:rPr>
              <a:t> </a:t>
            </a:r>
            <a:r>
              <a:rPr lang="en-US" altLang="zh-CN" dirty="0">
                <a:solidFill>
                  <a:schemeClr val="tx1"/>
                </a:solidFill>
              </a:rPr>
              <a:t>char</a:t>
            </a:r>
            <a:r>
              <a:rPr lang="en-US" altLang="zh-CN" baseline="-25000" dirty="0">
                <a:solidFill>
                  <a:schemeClr val="tx1"/>
                </a:solidFill>
              </a:rPr>
              <a:t> </a:t>
            </a:r>
            <a:r>
              <a:rPr lang="zh-CN" altLang="zh-CN" dirty="0">
                <a:solidFill>
                  <a:schemeClr val="tx1"/>
                </a:solidFill>
              </a:rPr>
              <a:t>类型的隐式转换。</a:t>
            </a:r>
            <a:endParaRPr lang="zh-CN" altLang="en-US" dirty="0">
              <a:solidFill>
                <a:schemeClr val="tx1"/>
              </a:solidFill>
            </a:endParaRPr>
          </a:p>
        </p:txBody>
      </p:sp>
      <p:sp>
        <p:nvSpPr>
          <p:cNvPr id="4" name="TextBox 3"/>
          <p:cNvSpPr txBox="1"/>
          <p:nvPr/>
        </p:nvSpPr>
        <p:spPr>
          <a:xfrm flipH="1">
            <a:off x="6230680" y="992583"/>
            <a:ext cx="4284920" cy="4086225"/>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实数类型</a:t>
            </a:r>
          </a:p>
          <a:p>
            <a:r>
              <a:rPr lang="zh-CN" altLang="zh-CN" dirty="0">
                <a:solidFill>
                  <a:schemeClr val="tx1"/>
                </a:solidFill>
              </a:rPr>
              <a:t>该类型有</a:t>
            </a:r>
            <a:r>
              <a:rPr lang="en-US" altLang="zh-CN" dirty="0">
                <a:solidFill>
                  <a:schemeClr val="tx1"/>
                </a:solidFill>
              </a:rPr>
              <a:t>3</a:t>
            </a:r>
            <a:r>
              <a:rPr lang="zh-CN" altLang="zh-CN" dirty="0">
                <a:solidFill>
                  <a:schemeClr val="tx1"/>
                </a:solidFill>
              </a:rPr>
              <a:t>种，其中浮点类型</a:t>
            </a:r>
            <a:r>
              <a:rPr lang="en-US" altLang="zh-CN" dirty="0">
                <a:solidFill>
                  <a:schemeClr val="tx1"/>
                </a:solidFill>
              </a:rPr>
              <a:t>float</a:t>
            </a:r>
            <a:r>
              <a:rPr lang="zh-CN" altLang="zh-CN" dirty="0">
                <a:solidFill>
                  <a:schemeClr val="tx1"/>
                </a:solidFill>
              </a:rPr>
              <a:t>、</a:t>
            </a:r>
            <a:r>
              <a:rPr lang="en-US" altLang="zh-CN" dirty="0">
                <a:solidFill>
                  <a:schemeClr val="tx1"/>
                </a:solidFill>
              </a:rPr>
              <a:t>double</a:t>
            </a:r>
            <a:r>
              <a:rPr lang="zh-CN" altLang="zh-CN" dirty="0">
                <a:solidFill>
                  <a:schemeClr val="tx1"/>
                </a:solidFill>
              </a:rPr>
              <a:t>关键字采用</a:t>
            </a:r>
            <a:r>
              <a:rPr lang="en-US" altLang="zh-CN" dirty="0">
                <a:solidFill>
                  <a:schemeClr val="tx1"/>
                </a:solidFill>
              </a:rPr>
              <a:t>IEEE 754</a:t>
            </a:r>
            <a:r>
              <a:rPr lang="zh-CN" altLang="zh-CN" dirty="0">
                <a:solidFill>
                  <a:schemeClr val="tx1"/>
                </a:solidFill>
              </a:rPr>
              <a:t>格式来表示，因此浮点运算一般不会产生异常。</a:t>
            </a:r>
            <a:r>
              <a:rPr lang="en-US" altLang="zh-CN" dirty="0">
                <a:solidFill>
                  <a:schemeClr val="tx1"/>
                </a:solidFill>
              </a:rPr>
              <a:t>decimal</a:t>
            </a:r>
            <a:r>
              <a:rPr lang="en-US" altLang="zh-CN" baseline="-25000" dirty="0">
                <a:solidFill>
                  <a:schemeClr val="tx1"/>
                </a:solidFill>
              </a:rPr>
              <a:t> </a:t>
            </a:r>
            <a:r>
              <a:rPr lang="zh-CN" altLang="zh-CN" dirty="0">
                <a:solidFill>
                  <a:schemeClr val="tx1"/>
                </a:solidFill>
              </a:rPr>
              <a:t>类型主要用于财务和货币计算，它可以精确地表示十进制小数（如</a:t>
            </a:r>
            <a:r>
              <a:rPr lang="en-US" altLang="zh-CN" dirty="0">
                <a:solidFill>
                  <a:schemeClr val="tx1"/>
                </a:solidFill>
              </a:rPr>
              <a:t>0.001</a:t>
            </a:r>
            <a:r>
              <a:rPr lang="zh-CN" altLang="zh-CN" dirty="0">
                <a:solidFill>
                  <a:schemeClr val="tx1"/>
                </a:solidFill>
              </a:rPr>
              <a:t>）。虽然它具有较高的精度，但取值范围较小，因此从浮点类型到</a:t>
            </a:r>
            <a:r>
              <a:rPr lang="en-US" altLang="zh-CN" baseline="-25000" dirty="0">
                <a:solidFill>
                  <a:schemeClr val="tx1"/>
                </a:solidFill>
              </a:rPr>
              <a:t> </a:t>
            </a:r>
            <a:r>
              <a:rPr lang="en-US" altLang="zh-CN" dirty="0">
                <a:solidFill>
                  <a:schemeClr val="tx1"/>
                </a:solidFill>
              </a:rPr>
              <a:t>decimal</a:t>
            </a:r>
            <a:r>
              <a:rPr lang="en-US" altLang="zh-CN" baseline="-25000" dirty="0">
                <a:solidFill>
                  <a:schemeClr val="tx1"/>
                </a:solidFill>
              </a:rPr>
              <a:t> </a:t>
            </a:r>
            <a:r>
              <a:rPr lang="zh-CN" altLang="zh-CN" dirty="0">
                <a:solidFill>
                  <a:schemeClr val="tx1"/>
                </a:solidFill>
              </a:rPr>
              <a:t>的转换可能会产生内存溢出异常；而从</a:t>
            </a:r>
            <a:r>
              <a:rPr lang="en-US" altLang="zh-CN" dirty="0">
                <a:solidFill>
                  <a:schemeClr val="tx1"/>
                </a:solidFill>
              </a:rPr>
              <a:t>decimal</a:t>
            </a:r>
            <a:r>
              <a:rPr lang="zh-CN" altLang="zh-CN" dirty="0">
                <a:solidFill>
                  <a:schemeClr val="tx1"/>
                </a:solidFill>
              </a:rPr>
              <a:t>到浮点类型的转换则可能导致精度的损失，所以浮点类型与</a:t>
            </a:r>
            <a:r>
              <a:rPr lang="en-US" altLang="zh-CN" dirty="0">
                <a:solidFill>
                  <a:schemeClr val="tx1"/>
                </a:solidFill>
              </a:rPr>
              <a:t>decimal</a:t>
            </a:r>
            <a:r>
              <a:rPr lang="zh-CN" altLang="zh-CN" dirty="0">
                <a:solidFill>
                  <a:schemeClr val="tx1"/>
                </a:solidFill>
              </a:rPr>
              <a:t>之间也不存在隐式转换</a:t>
            </a:r>
            <a:r>
              <a:rPr lang="zh-CN" altLang="zh-CN" dirty="0" smtClean="0">
                <a:solidFill>
                  <a:schemeClr val="tx1"/>
                </a:solidFill>
              </a:rPr>
              <a:t>。</a:t>
            </a:r>
            <a:endParaRPr lang="zh-CN" altLang="zh-CN" dirty="0">
              <a:solidFill>
                <a:schemeClr val="tx1"/>
              </a:solidFill>
            </a:endParaRPr>
          </a:p>
        </p:txBody>
      </p:sp>
      <p:sp>
        <p:nvSpPr>
          <p:cNvPr id="5" name="TextBox 4"/>
          <p:cNvSpPr txBox="1"/>
          <p:nvPr/>
        </p:nvSpPr>
        <p:spPr>
          <a:xfrm>
            <a:off x="1360968" y="5209954"/>
            <a:ext cx="9441711" cy="1021556"/>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布尔类型</a:t>
            </a:r>
          </a:p>
          <a:p>
            <a:r>
              <a:rPr lang="zh-CN" altLang="zh-CN" dirty="0">
                <a:solidFill>
                  <a:schemeClr val="tx1"/>
                </a:solidFill>
              </a:rPr>
              <a:t>该类型表示布尔逻辑量，它与其他类型之间不存在标准转换，即不能用一个整型数表示</a:t>
            </a:r>
            <a:r>
              <a:rPr lang="en-US" altLang="zh-CN" dirty="0">
                <a:solidFill>
                  <a:schemeClr val="tx1"/>
                </a:solidFill>
              </a:rPr>
              <a:t>true</a:t>
            </a:r>
            <a:r>
              <a:rPr lang="zh-CN" altLang="zh-CN" dirty="0">
                <a:solidFill>
                  <a:schemeClr val="tx1"/>
                </a:solidFill>
              </a:rPr>
              <a:t>或</a:t>
            </a:r>
            <a:r>
              <a:rPr lang="en-US" altLang="zh-CN" dirty="0">
                <a:solidFill>
                  <a:schemeClr val="tx1"/>
                </a:solidFill>
              </a:rPr>
              <a:t>false</a:t>
            </a:r>
            <a:r>
              <a:rPr lang="zh-CN" altLang="zh-CN" dirty="0">
                <a:solidFill>
                  <a:schemeClr val="tx1"/>
                </a:solidFill>
              </a:rPr>
              <a:t>，反之亦然，这点与</a:t>
            </a:r>
            <a:r>
              <a:rPr lang="en-US" altLang="zh-CN" dirty="0">
                <a:solidFill>
                  <a:schemeClr val="tx1"/>
                </a:solidFill>
              </a:rPr>
              <a:t>C/C++</a:t>
            </a:r>
            <a:r>
              <a:rPr lang="zh-CN" altLang="zh-CN" dirty="0">
                <a:solidFill>
                  <a:schemeClr val="tx1"/>
                </a:solidFill>
              </a:rPr>
              <a:t>不同</a:t>
            </a:r>
            <a:r>
              <a:rPr lang="zh-CN" altLang="zh-CN" dirty="0" smtClean="0">
                <a:solidFill>
                  <a:schemeClr val="tx1"/>
                </a:solidFill>
              </a:rPr>
              <a:t>。</a:t>
            </a:r>
            <a:endParaRPr lang="zh-CN" altLang="zh-CN" dirty="0">
              <a:solidFill>
                <a:schemeClr val="tx1"/>
              </a:solidFill>
            </a:endParaRPr>
          </a:p>
        </p:txBody>
      </p:sp>
    </p:spTree>
    <p:extLst>
      <p:ext uri="{BB962C8B-B14F-4D97-AF65-F5344CB8AC3E}">
        <p14:creationId xmlns:p14="http://schemas.microsoft.com/office/powerpoint/2010/main" val="8655638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sp>
        <p:nvSpPr>
          <p:cNvPr id="3" name="矩形 2"/>
          <p:cNvSpPr/>
          <p:nvPr/>
        </p:nvSpPr>
        <p:spPr>
          <a:xfrm>
            <a:off x="1102242" y="1402944"/>
            <a:ext cx="7967330" cy="646331"/>
          </a:xfrm>
          <a:prstGeom prst="rect">
            <a:avLst/>
          </a:prstGeom>
        </p:spPr>
        <p:txBody>
          <a:bodyPr wrap="square">
            <a:spAutoFit/>
          </a:bodyPr>
          <a:lstStyle/>
          <a:p>
            <a:r>
              <a:rPr lang="zh-CN" altLang="zh-CN" dirty="0"/>
              <a:t>【例</a:t>
            </a:r>
            <a:r>
              <a:rPr lang="en-US" altLang="zh-CN" b="1" dirty="0"/>
              <a:t>2.3</a:t>
            </a:r>
            <a:r>
              <a:rPr lang="zh-CN" altLang="zh-CN" dirty="0"/>
              <a:t>】 编写程序，从键盘输入学生的百分制成绩，</a:t>
            </a:r>
            <a:r>
              <a:rPr lang="zh-CN" altLang="zh-CN" dirty="0">
                <a:hlinkClick r:id="rId2" action="ppaction://hlinkfile"/>
              </a:rPr>
              <a:t>换算成等级制成绩。</a:t>
            </a:r>
            <a:endParaRPr lang="zh-CN" altLang="zh-CN" dirty="0"/>
          </a:p>
          <a:p>
            <a:r>
              <a:rPr lang="zh-CN" altLang="zh-CN" dirty="0"/>
              <a:t>运行程序，结果如图</a:t>
            </a:r>
            <a:r>
              <a:rPr lang="en-US" altLang="zh-CN" dirty="0"/>
              <a:t>2.11</a:t>
            </a:r>
            <a:r>
              <a:rPr lang="zh-CN" altLang="zh-CN" dirty="0"/>
              <a:t>所示。</a:t>
            </a:r>
          </a:p>
        </p:txBody>
      </p:sp>
      <p:pic>
        <p:nvPicPr>
          <p:cNvPr id="40962" name="图片 23"/>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4373748" y="2349427"/>
            <a:ext cx="3151104" cy="61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248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smtClean="0"/>
              <a:t>循</a:t>
            </a:r>
            <a:r>
              <a:rPr lang="en-US" altLang="zh-CN" sz="2800" b="1" dirty="0" smtClean="0"/>
              <a:t> </a:t>
            </a:r>
            <a:r>
              <a:rPr lang="zh-CN" altLang="zh-CN" sz="2800" b="1" dirty="0" smtClean="0"/>
              <a:t>环</a:t>
            </a:r>
            <a:r>
              <a:rPr lang="en-US" altLang="zh-CN" sz="2800" b="1" dirty="0" smtClean="0"/>
              <a:t> </a:t>
            </a:r>
            <a:r>
              <a:rPr lang="zh-CN" altLang="zh-CN" sz="2800" b="1" dirty="0" smtClean="0"/>
              <a:t>语</a:t>
            </a:r>
            <a:r>
              <a:rPr lang="en-US" altLang="zh-CN" sz="2800" b="1" dirty="0" smtClean="0"/>
              <a:t> </a:t>
            </a:r>
            <a:r>
              <a:rPr lang="zh-CN" altLang="zh-CN" sz="2800" b="1" dirty="0" smtClean="0"/>
              <a:t>句</a:t>
            </a:r>
            <a:endParaRPr lang="zh-CN" altLang="zh-CN" sz="2800" b="1" dirty="0"/>
          </a:p>
        </p:txBody>
      </p:sp>
      <p:sp>
        <p:nvSpPr>
          <p:cNvPr id="2" name="矩形 1"/>
          <p:cNvSpPr/>
          <p:nvPr/>
        </p:nvSpPr>
        <p:spPr>
          <a:xfrm>
            <a:off x="3580987" y="3963014"/>
            <a:ext cx="158729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while</a:t>
            </a:r>
            <a:r>
              <a:rPr lang="zh-CN" altLang="zh-CN" b="1" dirty="0">
                <a:solidFill>
                  <a:srgbClr val="0070C0"/>
                </a:solidFill>
              </a:rPr>
              <a:t>语句</a:t>
            </a:r>
          </a:p>
        </p:txBody>
      </p:sp>
      <p:sp>
        <p:nvSpPr>
          <p:cNvPr id="3" name="矩形 2"/>
          <p:cNvSpPr/>
          <p:nvPr/>
        </p:nvSpPr>
        <p:spPr>
          <a:xfrm>
            <a:off x="5462670" y="3963014"/>
            <a:ext cx="199766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do_while</a:t>
            </a:r>
            <a:r>
              <a:rPr lang="zh-CN" altLang="zh-CN" b="1" dirty="0">
                <a:solidFill>
                  <a:srgbClr val="0070C0"/>
                </a:solidFill>
              </a:rPr>
              <a:t>语句</a:t>
            </a:r>
          </a:p>
        </p:txBody>
      </p:sp>
      <p:sp>
        <p:nvSpPr>
          <p:cNvPr id="4" name="矩形 3"/>
          <p:cNvSpPr/>
          <p:nvPr/>
        </p:nvSpPr>
        <p:spPr>
          <a:xfrm>
            <a:off x="7754722" y="3964418"/>
            <a:ext cx="138211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for </a:t>
            </a:r>
            <a:r>
              <a:rPr lang="zh-CN" altLang="zh-CN" b="1" dirty="0">
                <a:solidFill>
                  <a:srgbClr val="0070C0"/>
                </a:solidFill>
              </a:rPr>
              <a:t>语句</a:t>
            </a:r>
          </a:p>
        </p:txBody>
      </p:sp>
    </p:spTree>
    <p:extLst>
      <p:ext uri="{BB962C8B-B14F-4D97-AF65-F5344CB8AC3E}">
        <p14:creationId xmlns:p14="http://schemas.microsoft.com/office/powerpoint/2010/main" val="23853695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while</a:t>
            </a:r>
            <a:r>
              <a:rPr lang="zh-CN" altLang="zh-CN" sz="2800" b="1" dirty="0"/>
              <a:t>语句</a:t>
            </a:r>
          </a:p>
        </p:txBody>
      </p:sp>
      <p:sp>
        <p:nvSpPr>
          <p:cNvPr id="3" name="矩形 2"/>
          <p:cNvSpPr/>
          <p:nvPr/>
        </p:nvSpPr>
        <p:spPr>
          <a:xfrm>
            <a:off x="1545703" y="1373004"/>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662222" y="1872458"/>
            <a:ext cx="8885275" cy="715089"/>
          </a:xfrm>
          <a:prstGeom prst="roundRect">
            <a:avLst/>
          </a:prstGeom>
          <a:solidFill>
            <a:srgbClr val="EDD0D0"/>
          </a:solidFill>
        </p:spPr>
        <p:txBody>
          <a:bodyPr wrap="square">
            <a:spAutoFit/>
          </a:bodyPr>
          <a:lstStyle/>
          <a:p>
            <a:r>
              <a:rPr lang="en-US" altLang="zh-CN" dirty="0"/>
              <a:t>while (</a:t>
            </a:r>
            <a:r>
              <a:rPr lang="zh-CN" altLang="zh-CN" dirty="0"/>
              <a:t>条件表达式</a:t>
            </a:r>
            <a:r>
              <a:rPr lang="en-US" altLang="zh-CN" dirty="0"/>
              <a:t>)</a:t>
            </a:r>
            <a:endParaRPr lang="zh-CN" altLang="zh-CN" dirty="0"/>
          </a:p>
          <a:p>
            <a:r>
              <a:rPr lang="en-US" altLang="zh-CN" dirty="0"/>
              <a:t>	</a:t>
            </a:r>
            <a:r>
              <a:rPr lang="zh-CN" altLang="zh-CN" dirty="0"/>
              <a:t>循环体语句</a:t>
            </a:r>
            <a:r>
              <a:rPr lang="en-US" altLang="zh-CN" dirty="0"/>
              <a:t>;</a:t>
            </a:r>
            <a:endParaRPr lang="zh-CN" altLang="zh-CN" dirty="0"/>
          </a:p>
        </p:txBody>
      </p:sp>
      <p:sp>
        <p:nvSpPr>
          <p:cNvPr id="5" name="TextBox 4"/>
          <p:cNvSpPr txBox="1"/>
          <p:nvPr/>
        </p:nvSpPr>
        <p:spPr>
          <a:xfrm>
            <a:off x="1545703" y="2668772"/>
            <a:ext cx="9565320" cy="369332"/>
          </a:xfrm>
          <a:prstGeom prst="rect">
            <a:avLst/>
          </a:prstGeom>
          <a:noFill/>
        </p:spPr>
        <p:txBody>
          <a:bodyPr wrap="square" rtlCol="0">
            <a:spAutoFit/>
          </a:bodyPr>
          <a:lstStyle/>
          <a:p>
            <a:r>
              <a:rPr lang="zh-CN" altLang="zh-CN" dirty="0"/>
              <a:t>如果条件表达式为真（</a:t>
            </a:r>
            <a:r>
              <a:rPr lang="en-US" altLang="zh-CN" dirty="0"/>
              <a:t>true</a:t>
            </a:r>
            <a:r>
              <a:rPr lang="zh-CN" altLang="zh-CN" dirty="0"/>
              <a:t>），则执行循环体语句。</a:t>
            </a:r>
            <a:r>
              <a:rPr lang="en-US" altLang="zh-CN" dirty="0"/>
              <a:t>while</a:t>
            </a:r>
            <a:r>
              <a:rPr lang="zh-CN" altLang="zh-CN" dirty="0"/>
              <a:t>语句执行流程如图</a:t>
            </a:r>
            <a:r>
              <a:rPr lang="en-US" altLang="zh-CN" dirty="0"/>
              <a:t>2.12</a:t>
            </a:r>
            <a:r>
              <a:rPr lang="zh-CN" altLang="zh-CN" dirty="0"/>
              <a:t>所示</a:t>
            </a:r>
            <a:r>
              <a:rPr lang="zh-CN" altLang="zh-CN" dirty="0" smtClean="0"/>
              <a:t>。</a:t>
            </a:r>
            <a:endParaRPr lang="zh-CN" altLang="zh-CN" dirty="0"/>
          </a:p>
        </p:txBody>
      </p:sp>
      <p:pic>
        <p:nvPicPr>
          <p:cNvPr id="41986" name="Picture 2" descr="2t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690" y="3299897"/>
            <a:ext cx="3193589" cy="22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1949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while</a:t>
            </a:r>
            <a:r>
              <a:rPr lang="zh-CN" altLang="zh-CN" sz="2800" b="1" dirty="0"/>
              <a:t>语句</a:t>
            </a:r>
          </a:p>
        </p:txBody>
      </p:sp>
      <p:sp>
        <p:nvSpPr>
          <p:cNvPr id="3" name="TextBox 2"/>
          <p:cNvSpPr txBox="1"/>
          <p:nvPr/>
        </p:nvSpPr>
        <p:spPr>
          <a:xfrm>
            <a:off x="1158949" y="1010090"/>
            <a:ext cx="10079665" cy="369332"/>
          </a:xfrm>
          <a:prstGeom prst="rect">
            <a:avLst/>
          </a:prstGeom>
          <a:noFill/>
        </p:spPr>
        <p:txBody>
          <a:bodyPr wrap="square" rtlCol="0">
            <a:spAutoFit/>
          </a:bodyPr>
          <a:lstStyle/>
          <a:p>
            <a:r>
              <a:rPr lang="zh-CN" altLang="zh-CN" dirty="0" smtClean="0"/>
              <a:t>【</a:t>
            </a:r>
            <a:r>
              <a:rPr lang="zh-CN" altLang="zh-CN" dirty="0"/>
              <a:t>例</a:t>
            </a:r>
            <a:r>
              <a:rPr lang="en-US" altLang="zh-CN" b="1" dirty="0"/>
              <a:t>2.4</a:t>
            </a:r>
            <a:r>
              <a:rPr lang="zh-CN" altLang="zh-CN" dirty="0"/>
              <a:t>】 用</a:t>
            </a:r>
            <a:r>
              <a:rPr lang="en-US" altLang="zh-CN" dirty="0"/>
              <a:t>while</a:t>
            </a:r>
            <a:r>
              <a:rPr lang="zh-CN" altLang="zh-CN" dirty="0"/>
              <a:t>语句求</a:t>
            </a:r>
            <a:r>
              <a:rPr lang="en-US" altLang="zh-CN" dirty="0"/>
              <a:t> </a:t>
            </a:r>
            <a:r>
              <a:rPr lang="en-US" altLang="zh-CN" dirty="0" smtClean="0"/>
              <a:t>       </a:t>
            </a:r>
            <a:r>
              <a:rPr lang="zh-CN" altLang="zh-CN" dirty="0" smtClean="0"/>
              <a:t>。 </a:t>
            </a:r>
            <a:endParaRPr lang="en-US" altLang="zh-CN" dirty="0" smtClean="0"/>
          </a:p>
        </p:txBody>
      </p:sp>
      <p:sp>
        <p:nvSpPr>
          <p:cNvPr id="4" name="圆角矩形 3"/>
          <p:cNvSpPr/>
          <p:nvPr/>
        </p:nvSpPr>
        <p:spPr>
          <a:xfrm>
            <a:off x="1389321" y="1378665"/>
            <a:ext cx="9572846" cy="4266724"/>
          </a:xfrm>
          <a:prstGeom prst="roundRect">
            <a:avLst>
              <a:gd name="adj" fmla="val 4499"/>
            </a:avLst>
          </a:prstGeom>
          <a:solidFill>
            <a:srgbClr val="EDD0D0"/>
          </a:solidFill>
        </p:spPr>
        <p:txBody>
          <a:bodyPr wrap="square">
            <a:spAutoFit/>
          </a:bodyPr>
          <a:lstStyle/>
          <a:p>
            <a:pPr indent="446088"/>
            <a:r>
              <a:rPr lang="en-US" altLang="zh-CN" sz="1400" dirty="0"/>
              <a:t>using System;</a:t>
            </a:r>
          </a:p>
          <a:p>
            <a:pPr indent="446088"/>
            <a:r>
              <a:rPr lang="en-US" altLang="zh-CN" sz="1400" dirty="0"/>
              <a:t>…</a:t>
            </a:r>
            <a:endParaRPr lang="zh-CN" altLang="zh-CN" sz="1400" dirty="0"/>
          </a:p>
          <a:p>
            <a:pPr indent="446088"/>
            <a:r>
              <a:rPr lang="en-US" altLang="zh-CN" sz="1400" dirty="0"/>
              <a:t>namespace Ex2_4</a:t>
            </a:r>
            <a:endParaRPr lang="zh-CN" altLang="zh-CN" sz="1400" dirty="0"/>
          </a:p>
          <a:p>
            <a:pPr indent="446088"/>
            <a:r>
              <a:rPr lang="en-US" altLang="zh-CN" sz="1400" dirty="0"/>
              <a:t>{</a:t>
            </a:r>
            <a:endParaRPr lang="zh-CN" altLang="zh-CN" sz="1400" dirty="0"/>
          </a:p>
          <a:p>
            <a:pPr indent="446088"/>
            <a:r>
              <a:rPr lang="en-US" altLang="zh-CN" sz="1400" dirty="0"/>
              <a:t>    class Sum100</a:t>
            </a:r>
            <a:endParaRPr lang="zh-CN" altLang="zh-CN" sz="1400" dirty="0"/>
          </a:p>
          <a:p>
            <a:pPr indent="446088"/>
            <a:r>
              <a:rPr lang="en-US" altLang="zh-CN" sz="1400" dirty="0"/>
              <a:t>    {</a:t>
            </a:r>
            <a:endParaRPr lang="zh-CN" altLang="zh-CN" sz="1400" dirty="0"/>
          </a:p>
          <a:p>
            <a:pPr indent="446088"/>
            <a:r>
              <a:rPr lang="en-US" altLang="zh-CN" sz="1400" dirty="0"/>
              <a:t>        static void Main(string[] </a:t>
            </a:r>
            <a:r>
              <a:rPr lang="en-US" altLang="zh-CN" sz="1400" dirty="0" err="1"/>
              <a:t>args</a:t>
            </a:r>
            <a:r>
              <a:rPr lang="en-US" altLang="zh-CN" sz="1400" dirty="0"/>
              <a:t>)</a:t>
            </a:r>
            <a:endParaRPr lang="zh-CN" altLang="zh-CN" sz="1400" dirty="0"/>
          </a:p>
          <a:p>
            <a:pPr indent="446088"/>
            <a:r>
              <a:rPr lang="en-US" altLang="zh-CN" sz="1400" dirty="0"/>
              <a:t>        {</a:t>
            </a:r>
            <a:endParaRPr lang="zh-CN" altLang="zh-CN" sz="1400" dirty="0"/>
          </a:p>
          <a:p>
            <a:pPr indent="446088"/>
            <a:r>
              <a:rPr lang="en-US" altLang="zh-CN" sz="1400" dirty="0"/>
              <a:t>            </a:t>
            </a:r>
            <a:r>
              <a:rPr lang="en-US" altLang="zh-CN" sz="1400" dirty="0" err="1"/>
              <a:t>int</a:t>
            </a:r>
            <a:r>
              <a:rPr lang="en-US" altLang="zh-CN" sz="1400" dirty="0"/>
              <a:t> Sum, i;</a:t>
            </a:r>
            <a:endParaRPr lang="zh-CN" altLang="zh-CN" sz="1400" dirty="0"/>
          </a:p>
          <a:p>
            <a:pPr indent="446088"/>
            <a:r>
              <a:rPr lang="en-US" altLang="zh-CN" sz="1400" dirty="0"/>
              <a:t>            Sum = 0; i = 1;</a:t>
            </a:r>
            <a:endParaRPr lang="zh-CN" altLang="zh-CN" sz="1400" dirty="0"/>
          </a:p>
          <a:p>
            <a:pPr indent="446088"/>
            <a:r>
              <a:rPr lang="en-US" altLang="zh-CN" sz="1400" dirty="0"/>
              <a:t>            while (i &lt;= 100)</a:t>
            </a:r>
            <a:endParaRPr lang="zh-CN" altLang="zh-CN" sz="1400" dirty="0"/>
          </a:p>
          <a:p>
            <a:pPr indent="446088"/>
            <a:r>
              <a:rPr lang="en-US" altLang="zh-CN" sz="1400" dirty="0"/>
              <a:t>            {</a:t>
            </a:r>
            <a:endParaRPr lang="zh-CN" altLang="zh-CN" sz="1400" dirty="0"/>
          </a:p>
          <a:p>
            <a:pPr indent="446088"/>
            <a:r>
              <a:rPr lang="en-US" altLang="zh-CN" sz="1400" dirty="0"/>
              <a:t>                Sum += i;</a:t>
            </a:r>
            <a:endParaRPr lang="zh-CN" altLang="zh-CN" sz="1400" dirty="0"/>
          </a:p>
          <a:p>
            <a:pPr indent="446088"/>
            <a:r>
              <a:rPr lang="en-US" altLang="zh-CN" sz="1400" dirty="0"/>
              <a:t>                i++;</a:t>
            </a:r>
            <a:endParaRPr lang="zh-CN" altLang="zh-CN" sz="1400" dirty="0"/>
          </a:p>
          <a:p>
            <a:pPr indent="446088"/>
            <a:r>
              <a:rPr lang="en-US" altLang="zh-CN" sz="1400" dirty="0"/>
              <a:t>            }</a:t>
            </a:r>
            <a:endParaRPr lang="zh-CN" altLang="zh-CN" sz="1400" dirty="0"/>
          </a:p>
          <a:p>
            <a:pPr indent="446088"/>
            <a:r>
              <a:rPr lang="en-US" altLang="zh-CN" sz="1400" dirty="0"/>
              <a:t>            </a:t>
            </a:r>
            <a:r>
              <a:rPr lang="en-US" altLang="zh-CN" sz="1400" dirty="0" err="1"/>
              <a:t>Console.WriteLine</a:t>
            </a:r>
            <a:r>
              <a:rPr lang="en-US" altLang="zh-CN" sz="1400" dirty="0"/>
              <a:t>("Sum is " + Sum);</a:t>
            </a:r>
            <a:endParaRPr lang="zh-CN" altLang="zh-CN" sz="1400" dirty="0"/>
          </a:p>
          <a:p>
            <a:pPr indent="446088"/>
            <a:r>
              <a:rPr lang="en-US" altLang="zh-CN" sz="1400" dirty="0"/>
              <a:t>        }</a:t>
            </a:r>
            <a:endParaRPr lang="zh-CN" altLang="zh-CN" sz="1400" dirty="0"/>
          </a:p>
          <a:p>
            <a:pPr indent="446088"/>
            <a:r>
              <a:rPr lang="en-US" altLang="zh-CN" sz="1400" dirty="0"/>
              <a:t>    }</a:t>
            </a:r>
            <a:endParaRPr lang="zh-CN" altLang="zh-CN" sz="1400" dirty="0"/>
          </a:p>
          <a:p>
            <a:pPr indent="446088"/>
            <a:r>
              <a:rPr lang="en-US" altLang="zh-CN" sz="1400" dirty="0" smtClean="0"/>
              <a:t>}</a:t>
            </a: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122595420"/>
              </p:ext>
            </p:extLst>
          </p:nvPr>
        </p:nvGraphicFramePr>
        <p:xfrm>
          <a:off x="3838353" y="855544"/>
          <a:ext cx="318977" cy="523122"/>
        </p:xfrm>
        <a:graphic>
          <a:graphicData uri="http://schemas.openxmlformats.org/presentationml/2006/ole">
            <mc:AlternateContent xmlns:mc="http://schemas.openxmlformats.org/markup-compatibility/2006">
              <mc:Choice xmlns:v="urn:schemas-microsoft-com:vml" Requires="v">
                <p:oleObj spid="_x0000_s43038" r:id="rId3" imgW="241195" imgH="393529" progId="Equation.3">
                  <p:embed/>
                </p:oleObj>
              </mc:Choice>
              <mc:Fallback>
                <p:oleObj r:id="rId3" imgW="241195" imgH="393529"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353" y="855544"/>
                        <a:ext cx="318977" cy="523122"/>
                      </a:xfrm>
                      <a:prstGeom prst="rect">
                        <a:avLst/>
                      </a:prstGeom>
                      <a:noFill/>
                    </p:spPr>
                  </p:pic>
                </p:oleObj>
              </mc:Fallback>
            </mc:AlternateContent>
          </a:graphicData>
        </a:graphic>
      </p:graphicFrame>
      <p:sp>
        <p:nvSpPr>
          <p:cNvPr id="7" name="矩形 6"/>
          <p:cNvSpPr/>
          <p:nvPr/>
        </p:nvSpPr>
        <p:spPr>
          <a:xfrm>
            <a:off x="1465672" y="5654618"/>
            <a:ext cx="2710999" cy="369332"/>
          </a:xfrm>
          <a:prstGeom prst="rect">
            <a:avLst/>
          </a:prstGeom>
        </p:spPr>
        <p:txBody>
          <a:bodyPr wrap="none">
            <a:spAutoFit/>
          </a:bodyPr>
          <a:lstStyle/>
          <a:p>
            <a:r>
              <a:rPr lang="zh-CN" altLang="zh-CN" dirty="0"/>
              <a:t>运行结果如图</a:t>
            </a:r>
            <a:r>
              <a:rPr lang="en-US" altLang="zh-CN" dirty="0"/>
              <a:t>2.13</a:t>
            </a:r>
            <a:r>
              <a:rPr lang="zh-CN" altLang="zh-CN" dirty="0"/>
              <a:t>所示。</a:t>
            </a:r>
          </a:p>
        </p:txBody>
      </p:sp>
      <p:pic>
        <p:nvPicPr>
          <p:cNvPr id="43011" name="图片 26"/>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3401697" y="6119643"/>
            <a:ext cx="1070825" cy="41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4621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do_while</a:t>
            </a:r>
            <a:r>
              <a:rPr lang="zh-CN" altLang="zh-CN" sz="2800" b="1" dirty="0"/>
              <a:t>语句</a:t>
            </a:r>
          </a:p>
        </p:txBody>
      </p:sp>
      <p:sp>
        <p:nvSpPr>
          <p:cNvPr id="3" name="矩形 2"/>
          <p:cNvSpPr/>
          <p:nvPr/>
        </p:nvSpPr>
        <p:spPr>
          <a:xfrm>
            <a:off x="1439377" y="1266678"/>
            <a:ext cx="1338828" cy="369332"/>
          </a:xfrm>
          <a:prstGeom prst="rect">
            <a:avLst/>
          </a:prstGeom>
        </p:spPr>
        <p:txBody>
          <a:bodyPr wrap="none">
            <a:spAutoFit/>
          </a:bodyPr>
          <a:lstStyle/>
          <a:p>
            <a:r>
              <a:rPr lang="zh-CN" altLang="zh-CN" dirty="0"/>
              <a:t>语法形式：</a:t>
            </a:r>
          </a:p>
        </p:txBody>
      </p:sp>
      <p:sp>
        <p:nvSpPr>
          <p:cNvPr id="7" name="TextBox 6"/>
          <p:cNvSpPr txBox="1"/>
          <p:nvPr/>
        </p:nvSpPr>
        <p:spPr>
          <a:xfrm>
            <a:off x="1439377" y="1636010"/>
            <a:ext cx="9448363" cy="1021556"/>
          </a:xfrm>
          <a:prstGeom prst="roundRect">
            <a:avLst/>
          </a:prstGeom>
          <a:solidFill>
            <a:srgbClr val="EDD0D0"/>
          </a:solidFill>
        </p:spPr>
        <p:txBody>
          <a:bodyPr wrap="square" rtlCol="0">
            <a:spAutoFit/>
          </a:bodyPr>
          <a:lstStyle/>
          <a:p>
            <a:r>
              <a:rPr lang="en-US" altLang="zh-CN" dirty="0"/>
              <a:t>do</a:t>
            </a:r>
            <a:endParaRPr lang="zh-CN" altLang="zh-CN" dirty="0"/>
          </a:p>
          <a:p>
            <a:r>
              <a:rPr lang="en-US" altLang="zh-CN" dirty="0"/>
              <a:t>	</a:t>
            </a:r>
            <a:r>
              <a:rPr lang="zh-CN" altLang="zh-CN" dirty="0"/>
              <a:t>循环体语句 </a:t>
            </a:r>
            <a:r>
              <a:rPr lang="en-US" altLang="zh-CN" dirty="0"/>
              <a:t>;</a:t>
            </a:r>
            <a:endParaRPr lang="zh-CN" altLang="zh-CN" dirty="0"/>
          </a:p>
          <a:p>
            <a:r>
              <a:rPr lang="en-US" altLang="zh-CN" dirty="0"/>
              <a:t>while(</a:t>
            </a:r>
            <a:r>
              <a:rPr lang="zh-CN" altLang="zh-CN" dirty="0"/>
              <a:t>条件表达式</a:t>
            </a:r>
            <a:r>
              <a:rPr lang="en-US" altLang="zh-CN" dirty="0" smtClean="0"/>
              <a:t>)</a:t>
            </a:r>
            <a:endParaRPr lang="zh-CN" altLang="zh-CN" dirty="0"/>
          </a:p>
        </p:txBody>
      </p:sp>
      <p:sp>
        <p:nvSpPr>
          <p:cNvPr id="8" name="矩形 7"/>
          <p:cNvSpPr/>
          <p:nvPr/>
        </p:nvSpPr>
        <p:spPr>
          <a:xfrm>
            <a:off x="1049079" y="2754684"/>
            <a:ext cx="10061944" cy="646331"/>
          </a:xfrm>
          <a:prstGeom prst="rect">
            <a:avLst/>
          </a:prstGeom>
        </p:spPr>
        <p:txBody>
          <a:bodyPr wrap="square">
            <a:spAutoFit/>
          </a:bodyPr>
          <a:lstStyle/>
          <a:p>
            <a:pPr indent="446088"/>
            <a:r>
              <a:rPr lang="zh-CN" altLang="zh-CN" dirty="0"/>
              <a:t>该循环首先执行循环体语句，再判断条件表达式。如果条件表达式为真（</a:t>
            </a:r>
            <a:r>
              <a:rPr lang="en-US" altLang="zh-CN" dirty="0"/>
              <a:t>true</a:t>
            </a:r>
            <a:r>
              <a:rPr lang="zh-CN" altLang="zh-CN" dirty="0"/>
              <a:t>），则继续执行循环体语句。</a:t>
            </a:r>
            <a:r>
              <a:rPr lang="en-US" altLang="zh-CN" dirty="0" err="1"/>
              <a:t>do_while</a:t>
            </a:r>
            <a:r>
              <a:rPr lang="zh-CN" altLang="zh-CN" dirty="0"/>
              <a:t>循环语句执行流程如图</a:t>
            </a:r>
            <a:r>
              <a:rPr lang="en-US" altLang="zh-CN" dirty="0"/>
              <a:t>2.14</a:t>
            </a:r>
            <a:r>
              <a:rPr lang="zh-CN" altLang="zh-CN" dirty="0"/>
              <a:t>所示。</a:t>
            </a:r>
          </a:p>
        </p:txBody>
      </p:sp>
      <p:pic>
        <p:nvPicPr>
          <p:cNvPr id="44036" name="Picture 4" descr="2t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0223" y="3528605"/>
            <a:ext cx="2509284" cy="180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28942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do_while</a:t>
            </a:r>
            <a:r>
              <a:rPr lang="zh-CN" altLang="zh-CN" sz="2800" b="1" dirty="0"/>
              <a:t>语句</a:t>
            </a:r>
          </a:p>
        </p:txBody>
      </p:sp>
      <p:sp>
        <p:nvSpPr>
          <p:cNvPr id="6" name="TextBox 5"/>
          <p:cNvSpPr txBox="1"/>
          <p:nvPr/>
        </p:nvSpPr>
        <p:spPr>
          <a:xfrm>
            <a:off x="1233371" y="1329064"/>
            <a:ext cx="4274288" cy="369332"/>
          </a:xfrm>
          <a:prstGeom prst="rect">
            <a:avLst/>
          </a:prstGeom>
          <a:noFill/>
        </p:spPr>
        <p:txBody>
          <a:bodyPr wrap="square" rtlCol="0">
            <a:spAutoFit/>
          </a:bodyPr>
          <a:lstStyle/>
          <a:p>
            <a:r>
              <a:rPr lang="zh-CN" altLang="zh-CN" dirty="0"/>
              <a:t>【例</a:t>
            </a:r>
            <a:r>
              <a:rPr lang="en-US" altLang="zh-CN" b="1" dirty="0"/>
              <a:t>2.5</a:t>
            </a:r>
            <a:r>
              <a:rPr lang="zh-CN" altLang="zh-CN" dirty="0"/>
              <a:t>】 用</a:t>
            </a:r>
            <a:r>
              <a:rPr lang="en-US" altLang="zh-CN" dirty="0" err="1"/>
              <a:t>do_while</a:t>
            </a:r>
            <a:r>
              <a:rPr lang="zh-CN" altLang="zh-CN" dirty="0"/>
              <a:t>语句</a:t>
            </a:r>
            <a:r>
              <a:rPr lang="zh-CN" altLang="zh-CN" dirty="0" smtClean="0"/>
              <a:t>求</a:t>
            </a:r>
            <a:r>
              <a:rPr lang="en-US" altLang="zh-CN" dirty="0" smtClean="0"/>
              <a:t>      </a:t>
            </a:r>
            <a:r>
              <a:rPr lang="zh-CN" altLang="zh-CN" dirty="0" smtClean="0"/>
              <a:t>。</a:t>
            </a:r>
            <a:endParaRPr lang="zh-CN" altLang="zh-CN" dirty="0"/>
          </a:p>
        </p:txBody>
      </p:sp>
      <p:sp>
        <p:nvSpPr>
          <p:cNvPr id="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472529348"/>
              </p:ext>
            </p:extLst>
          </p:nvPr>
        </p:nvGraphicFramePr>
        <p:xfrm>
          <a:off x="4242385" y="1157837"/>
          <a:ext cx="329609" cy="540559"/>
        </p:xfrm>
        <a:graphic>
          <a:graphicData uri="http://schemas.openxmlformats.org/presentationml/2006/ole">
            <mc:AlternateContent xmlns:mc="http://schemas.openxmlformats.org/markup-compatibility/2006">
              <mc:Choice xmlns:v="urn:schemas-microsoft-com:vml" Requires="v">
                <p:oleObj spid="_x0000_s45088" r:id="rId3" imgW="241195" imgH="393529" progId="Equation.3">
                  <p:embed/>
                </p:oleObj>
              </mc:Choice>
              <mc:Fallback>
                <p:oleObj r:id="rId3" imgW="241195"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385" y="1157837"/>
                        <a:ext cx="329609" cy="540559"/>
                      </a:xfrm>
                      <a:prstGeom prst="rect">
                        <a:avLst/>
                      </a:prstGeom>
                      <a:noFill/>
                    </p:spPr>
                  </p:pic>
                </p:oleObj>
              </mc:Fallback>
            </mc:AlternateContent>
          </a:graphicData>
        </a:graphic>
      </p:graphicFrame>
      <p:sp>
        <p:nvSpPr>
          <p:cNvPr id="9" name="TextBox 8"/>
          <p:cNvSpPr txBox="1"/>
          <p:nvPr/>
        </p:nvSpPr>
        <p:spPr>
          <a:xfrm>
            <a:off x="1371600" y="1733096"/>
            <a:ext cx="9611833" cy="4486335"/>
          </a:xfrm>
          <a:prstGeom prst="roundRect">
            <a:avLst>
              <a:gd name="adj" fmla="val 4658"/>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Ex2_5</a:t>
            </a:r>
            <a:endParaRPr lang="zh-CN" altLang="zh-CN" sz="1400" dirty="0"/>
          </a:p>
          <a:p>
            <a:r>
              <a:rPr lang="en-US" altLang="zh-CN" sz="1400" dirty="0"/>
              <a:t>{</a:t>
            </a:r>
            <a:endParaRPr lang="zh-CN" altLang="zh-CN" sz="1400" dirty="0"/>
          </a:p>
          <a:p>
            <a:r>
              <a:rPr lang="en-US" altLang="zh-CN" sz="1400" dirty="0"/>
              <a:t>    class Sum100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a:t>
            </a:r>
            <a:r>
              <a:rPr lang="en-US" altLang="zh-CN" sz="1400" dirty="0" err="1"/>
              <a:t>Sum,i</a:t>
            </a:r>
            <a:r>
              <a:rPr lang="en-US" altLang="zh-CN" sz="1400" dirty="0"/>
              <a:t>;</a:t>
            </a:r>
            <a:endParaRPr lang="zh-CN" altLang="zh-CN" sz="1400" dirty="0"/>
          </a:p>
          <a:p>
            <a:r>
              <a:rPr lang="en-US" altLang="zh-CN" sz="1400" dirty="0"/>
              <a:t>            Sum=0;  i=1;</a:t>
            </a:r>
            <a:endParaRPr lang="zh-CN" altLang="zh-CN" sz="1400" dirty="0"/>
          </a:p>
          <a:p>
            <a:r>
              <a:rPr lang="en-US" altLang="zh-CN" sz="1400" dirty="0"/>
              <a:t>            do</a:t>
            </a:r>
            <a:endParaRPr lang="zh-CN" altLang="zh-CN" sz="1400" dirty="0"/>
          </a:p>
          <a:p>
            <a:r>
              <a:rPr lang="en-US" altLang="zh-CN" sz="1400" dirty="0"/>
              <a:t>            {</a:t>
            </a:r>
            <a:endParaRPr lang="zh-CN" altLang="zh-CN" sz="1400" dirty="0"/>
          </a:p>
          <a:p>
            <a:r>
              <a:rPr lang="en-US" altLang="zh-CN" sz="1400" dirty="0"/>
              <a:t>                Sum += i;</a:t>
            </a:r>
            <a:endParaRPr lang="zh-CN" altLang="zh-CN" sz="1400" dirty="0"/>
          </a:p>
          <a:p>
            <a:r>
              <a:rPr lang="en-US" altLang="zh-CN" sz="1400" dirty="0"/>
              <a:t>                i++;</a:t>
            </a:r>
            <a:endParaRPr lang="zh-CN" altLang="zh-CN" sz="1400" dirty="0"/>
          </a:p>
          <a:p>
            <a:r>
              <a:rPr lang="en-US" altLang="zh-CN" sz="1400" dirty="0"/>
              <a:t>            }</a:t>
            </a:r>
            <a:endParaRPr lang="zh-CN" altLang="zh-CN" sz="1400" dirty="0"/>
          </a:p>
          <a:p>
            <a:r>
              <a:rPr lang="en-US" altLang="zh-CN" sz="1400" dirty="0"/>
              <a:t>            while (i &lt;= 100);</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Tree>
    <p:extLst>
      <p:ext uri="{BB962C8B-B14F-4D97-AF65-F5344CB8AC3E}">
        <p14:creationId xmlns:p14="http://schemas.microsoft.com/office/powerpoint/2010/main" val="281202186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8" name="TextBox 7"/>
          <p:cNvSpPr txBox="1"/>
          <p:nvPr/>
        </p:nvSpPr>
        <p:spPr>
          <a:xfrm>
            <a:off x="1467293" y="1275907"/>
            <a:ext cx="2668772" cy="369332"/>
          </a:xfrm>
          <a:prstGeom prst="rect">
            <a:avLst/>
          </a:prstGeom>
          <a:noFill/>
        </p:spPr>
        <p:txBody>
          <a:bodyPr wrap="square" rtlCol="0">
            <a:spAutoFit/>
          </a:bodyPr>
          <a:lstStyle/>
          <a:p>
            <a:r>
              <a:rPr lang="zh-CN" altLang="zh-CN" dirty="0" smtClean="0"/>
              <a:t>语法</a:t>
            </a:r>
            <a:r>
              <a:rPr lang="zh-CN" altLang="zh-CN" dirty="0"/>
              <a:t>形式： </a:t>
            </a:r>
            <a:endParaRPr lang="zh-CN" altLang="en-US" dirty="0"/>
          </a:p>
        </p:txBody>
      </p:sp>
      <p:sp>
        <p:nvSpPr>
          <p:cNvPr id="9" name="TextBox 8"/>
          <p:cNvSpPr txBox="1"/>
          <p:nvPr/>
        </p:nvSpPr>
        <p:spPr>
          <a:xfrm>
            <a:off x="1467293" y="1658579"/>
            <a:ext cx="9441712" cy="715089"/>
          </a:xfrm>
          <a:prstGeom prst="roundRect">
            <a:avLst/>
          </a:prstGeom>
          <a:solidFill>
            <a:srgbClr val="EDD0D0"/>
          </a:solidFill>
        </p:spPr>
        <p:txBody>
          <a:bodyPr wrap="square" rtlCol="0">
            <a:spAutoFit/>
          </a:bodyPr>
          <a:lstStyle/>
          <a:p>
            <a:r>
              <a:rPr lang="en-US" altLang="zh-CN" dirty="0"/>
              <a:t>For(</a:t>
            </a:r>
            <a:r>
              <a:rPr lang="zh-CN" altLang="zh-CN" dirty="0"/>
              <a:t>表达式</a:t>
            </a:r>
            <a:r>
              <a:rPr lang="en-US" altLang="zh-CN" dirty="0"/>
              <a:t>1;  </a:t>
            </a:r>
            <a:r>
              <a:rPr lang="zh-CN" altLang="zh-CN" dirty="0"/>
              <a:t>表达式</a:t>
            </a:r>
            <a:r>
              <a:rPr lang="en-US" altLang="zh-CN" dirty="0"/>
              <a:t>2;  </a:t>
            </a:r>
            <a:r>
              <a:rPr lang="zh-CN" altLang="zh-CN" dirty="0"/>
              <a:t>表达式</a:t>
            </a:r>
            <a:r>
              <a:rPr lang="en-US" altLang="zh-CN" dirty="0"/>
              <a:t>3)</a:t>
            </a:r>
            <a:endParaRPr lang="zh-CN" altLang="zh-CN" dirty="0"/>
          </a:p>
          <a:p>
            <a:r>
              <a:rPr lang="en-US" altLang="zh-CN" dirty="0"/>
              <a:t>	</a:t>
            </a:r>
            <a:r>
              <a:rPr lang="zh-CN" altLang="zh-CN" dirty="0"/>
              <a:t>循环体语句</a:t>
            </a:r>
            <a:r>
              <a:rPr lang="en-US" altLang="zh-CN" dirty="0" smtClean="0"/>
              <a:t>;</a:t>
            </a:r>
            <a:endParaRPr lang="zh-CN" altLang="zh-CN" dirty="0"/>
          </a:p>
        </p:txBody>
      </p:sp>
      <p:sp>
        <p:nvSpPr>
          <p:cNvPr id="10" name="矩形 9"/>
          <p:cNvSpPr/>
          <p:nvPr/>
        </p:nvSpPr>
        <p:spPr>
          <a:xfrm>
            <a:off x="1467293" y="2373668"/>
            <a:ext cx="3441968" cy="369332"/>
          </a:xfrm>
          <a:prstGeom prst="rect">
            <a:avLst/>
          </a:prstGeom>
        </p:spPr>
        <p:txBody>
          <a:bodyPr wrap="none">
            <a:spAutoFit/>
          </a:bodyPr>
          <a:lstStyle/>
          <a:p>
            <a:r>
              <a:rPr lang="en-US" altLang="zh-CN" dirty="0"/>
              <a:t>for</a:t>
            </a:r>
            <a:r>
              <a:rPr lang="zh-CN" altLang="zh-CN" dirty="0"/>
              <a:t>语句执行流程如图</a:t>
            </a:r>
            <a:r>
              <a:rPr lang="en-US" altLang="zh-CN" dirty="0"/>
              <a:t>2.15</a:t>
            </a:r>
            <a:r>
              <a:rPr lang="zh-CN" altLang="zh-CN" dirty="0"/>
              <a:t>所示。</a:t>
            </a:r>
            <a:endParaRPr lang="zh-CN" altLang="en-US" dirty="0"/>
          </a:p>
        </p:txBody>
      </p:sp>
      <p:pic>
        <p:nvPicPr>
          <p:cNvPr id="46087" name="Picture 7" descr="2t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3661" y="2743000"/>
            <a:ext cx="2911660" cy="346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36861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3" name="TextBox 2"/>
          <p:cNvSpPr txBox="1"/>
          <p:nvPr/>
        </p:nvSpPr>
        <p:spPr>
          <a:xfrm>
            <a:off x="1275907" y="1052612"/>
            <a:ext cx="4061637" cy="369332"/>
          </a:xfrm>
          <a:prstGeom prst="rect">
            <a:avLst/>
          </a:prstGeom>
          <a:noFill/>
        </p:spPr>
        <p:txBody>
          <a:bodyPr wrap="square" rtlCol="0">
            <a:spAutoFit/>
          </a:bodyPr>
          <a:lstStyle/>
          <a:p>
            <a:r>
              <a:rPr lang="zh-CN" altLang="zh-CN" dirty="0"/>
              <a:t>【例</a:t>
            </a:r>
            <a:r>
              <a:rPr lang="en-US" altLang="zh-CN" b="1" dirty="0"/>
              <a:t>2.6</a:t>
            </a:r>
            <a:r>
              <a:rPr lang="zh-CN" altLang="zh-CN" dirty="0"/>
              <a:t>】 用</a:t>
            </a:r>
            <a:r>
              <a:rPr lang="en-US" altLang="zh-CN" dirty="0"/>
              <a:t>for</a:t>
            </a:r>
            <a:r>
              <a:rPr lang="zh-CN" altLang="zh-CN" dirty="0"/>
              <a:t>语句</a:t>
            </a:r>
            <a:r>
              <a:rPr lang="zh-CN" altLang="zh-CN" dirty="0" smtClean="0"/>
              <a:t>求</a:t>
            </a:r>
            <a:r>
              <a:rPr lang="en-US" altLang="zh-CN" dirty="0" smtClean="0"/>
              <a:t>      </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016212"/>
              </p:ext>
            </p:extLst>
          </p:nvPr>
        </p:nvGraphicFramePr>
        <p:xfrm>
          <a:off x="3625702" y="869700"/>
          <a:ext cx="340242" cy="557997"/>
        </p:xfrm>
        <a:graphic>
          <a:graphicData uri="http://schemas.openxmlformats.org/presentationml/2006/ole">
            <mc:AlternateContent xmlns:mc="http://schemas.openxmlformats.org/markup-compatibility/2006">
              <mc:Choice xmlns:v="urn:schemas-microsoft-com:vml" Requires="v">
                <p:oleObj spid="_x0000_s47135" r:id="rId3" imgW="241195" imgH="393529" progId="Equation.3">
                  <p:embed/>
                </p:oleObj>
              </mc:Choice>
              <mc:Fallback>
                <p:oleObj r:id="rId3" imgW="241195" imgH="393529"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702" y="869700"/>
                        <a:ext cx="340242" cy="557997"/>
                      </a:xfrm>
                      <a:prstGeom prst="rect">
                        <a:avLst/>
                      </a:prstGeom>
                      <a:noFill/>
                    </p:spPr>
                  </p:pic>
                </p:oleObj>
              </mc:Fallback>
            </mc:AlternateContent>
          </a:graphicData>
        </a:graphic>
      </p:graphicFrame>
      <p:sp>
        <p:nvSpPr>
          <p:cNvPr id="6" name="TextBox 5"/>
          <p:cNvSpPr txBox="1"/>
          <p:nvPr/>
        </p:nvSpPr>
        <p:spPr>
          <a:xfrm>
            <a:off x="1350335" y="1421944"/>
            <a:ext cx="9760688" cy="4443770"/>
          </a:xfrm>
          <a:prstGeom prst="roundRect">
            <a:avLst>
              <a:gd name="adj" fmla="val 2692"/>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Ex2_6</a:t>
            </a:r>
            <a:endParaRPr lang="zh-CN" altLang="zh-CN" sz="1400" dirty="0"/>
          </a:p>
          <a:p>
            <a:r>
              <a:rPr lang="en-US" altLang="zh-CN" sz="1400" dirty="0"/>
              <a:t>{</a:t>
            </a:r>
            <a:endParaRPr lang="zh-CN" altLang="zh-CN" sz="1400" dirty="0"/>
          </a:p>
          <a:p>
            <a:r>
              <a:rPr lang="en-US" altLang="zh-CN" sz="1400" dirty="0"/>
              <a:t>    class Sum100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Sum , i ;</a:t>
            </a:r>
            <a:endParaRPr lang="zh-CN" altLang="zh-CN" sz="1400" dirty="0"/>
          </a:p>
          <a:p>
            <a:r>
              <a:rPr lang="en-US" altLang="zh-CN" sz="1400" dirty="0"/>
              <a:t>            Sum=0; </a:t>
            </a:r>
            <a:endParaRPr lang="zh-CN" altLang="zh-CN" sz="1400" dirty="0"/>
          </a:p>
          <a:p>
            <a:r>
              <a:rPr lang="en-US" altLang="zh-CN" sz="1400" dirty="0"/>
              <a:t>            for (i=1; i&lt;=100; i++)</a:t>
            </a:r>
            <a:endParaRPr lang="zh-CN" altLang="zh-CN" sz="1400" dirty="0"/>
          </a:p>
          <a:p>
            <a:r>
              <a:rPr lang="en-US" altLang="zh-CN" sz="1400" dirty="0"/>
              <a:t>                Sum+=i;</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Sum=0; </a:t>
            </a:r>
            <a:endParaRPr lang="zh-CN" altLang="zh-CN" sz="1400" dirty="0"/>
          </a:p>
          <a:p>
            <a:r>
              <a:rPr lang="en-US" altLang="zh-CN" sz="1400" dirty="0"/>
              <a:t>            for (i=100; i&gt;0; i--)           // i</a:t>
            </a:r>
            <a:r>
              <a:rPr lang="zh-CN" altLang="zh-CN" sz="1400" dirty="0"/>
              <a:t>也可以每次减</a:t>
            </a:r>
            <a:r>
              <a:rPr lang="en-US" altLang="zh-CN" sz="1400" dirty="0"/>
              <a:t>1</a:t>
            </a:r>
            <a:endParaRPr lang="zh-CN" altLang="zh-CN" sz="1400" dirty="0"/>
          </a:p>
          <a:p>
            <a:r>
              <a:rPr lang="en-US" altLang="zh-CN" sz="1400" dirty="0"/>
              <a:t>                Sum+=i;</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
        <p:nvSpPr>
          <p:cNvPr id="7" name="矩形 6"/>
          <p:cNvSpPr/>
          <p:nvPr/>
        </p:nvSpPr>
        <p:spPr>
          <a:xfrm>
            <a:off x="1350335" y="5865714"/>
            <a:ext cx="5301451" cy="369332"/>
          </a:xfrm>
          <a:prstGeom prst="rect">
            <a:avLst/>
          </a:prstGeom>
        </p:spPr>
        <p:txBody>
          <a:bodyPr wrap="none">
            <a:spAutoFit/>
          </a:bodyPr>
          <a:lstStyle/>
          <a:p>
            <a:r>
              <a:rPr lang="zh-CN" altLang="zh-CN" dirty="0"/>
              <a:t>变量</a:t>
            </a:r>
            <a:r>
              <a:rPr lang="en-US" altLang="zh-CN" dirty="0"/>
              <a:t>i</a:t>
            </a:r>
            <a:r>
              <a:rPr lang="zh-CN" altLang="zh-CN" dirty="0"/>
              <a:t>增减控制循环的结果都一样，如图</a:t>
            </a:r>
            <a:r>
              <a:rPr lang="en-US" altLang="zh-CN" dirty="0"/>
              <a:t>2.16</a:t>
            </a:r>
            <a:r>
              <a:rPr lang="zh-CN" altLang="zh-CN" dirty="0"/>
              <a:t>所示。</a:t>
            </a:r>
            <a:endParaRPr lang="zh-CN" altLang="en-US" dirty="0"/>
          </a:p>
        </p:txBody>
      </p:sp>
      <p:pic>
        <p:nvPicPr>
          <p:cNvPr id="47108" name="图片 32"/>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6651785" y="5918754"/>
            <a:ext cx="1301367" cy="71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07820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3" name="TextBox 2"/>
          <p:cNvSpPr txBox="1"/>
          <p:nvPr/>
        </p:nvSpPr>
        <p:spPr>
          <a:xfrm>
            <a:off x="1127051" y="1137684"/>
            <a:ext cx="9792586" cy="923330"/>
          </a:xfrm>
          <a:prstGeom prst="rect">
            <a:avLst/>
          </a:prstGeom>
          <a:noFill/>
        </p:spPr>
        <p:txBody>
          <a:bodyPr wrap="square" rtlCol="0">
            <a:spAutoFit/>
          </a:bodyPr>
          <a:lstStyle/>
          <a:p>
            <a:pPr indent="446088"/>
            <a:r>
              <a:rPr lang="en-US" altLang="zh-CN" dirty="0"/>
              <a:t>for</a:t>
            </a:r>
            <a:r>
              <a:rPr lang="zh-CN" altLang="zh-CN" dirty="0"/>
              <a:t>语句特点如下。</a:t>
            </a:r>
          </a:p>
          <a:p>
            <a:pPr indent="446088"/>
            <a:r>
              <a:rPr lang="zh-CN" altLang="zh-CN" dirty="0"/>
              <a:t>（</a:t>
            </a:r>
            <a:r>
              <a:rPr lang="en-US" altLang="zh-CN" dirty="0"/>
              <a:t>1</a:t>
            </a:r>
            <a:r>
              <a:rPr lang="zh-CN" altLang="zh-CN" dirty="0"/>
              <a:t>）</a:t>
            </a:r>
            <a:r>
              <a:rPr lang="en-US" altLang="zh-CN" dirty="0"/>
              <a:t>for</a:t>
            </a:r>
            <a:r>
              <a:rPr lang="zh-CN" altLang="zh-CN" dirty="0"/>
              <a:t>循环语句，表达式</a:t>
            </a:r>
            <a:r>
              <a:rPr lang="en-US" altLang="zh-CN" dirty="0"/>
              <a:t>1</a:t>
            </a:r>
            <a:r>
              <a:rPr lang="zh-CN" altLang="zh-CN" dirty="0"/>
              <a:t>和表达式</a:t>
            </a:r>
            <a:r>
              <a:rPr lang="en-US" altLang="zh-CN" dirty="0"/>
              <a:t>3</a:t>
            </a:r>
            <a:r>
              <a:rPr lang="zh-CN" altLang="zh-CN" dirty="0"/>
              <a:t>可引入逗号运算符“</a:t>
            </a:r>
            <a:r>
              <a:rPr lang="en-US" altLang="zh-CN" dirty="0"/>
              <a:t>,</a:t>
            </a:r>
            <a:r>
              <a:rPr lang="zh-CN" altLang="zh-CN" dirty="0"/>
              <a:t>”，这样可以对若干变量赋初值或增值。例如</a:t>
            </a:r>
            <a:r>
              <a:rPr lang="zh-CN" altLang="zh-CN" dirty="0" smtClean="0"/>
              <a:t>：</a:t>
            </a:r>
            <a:endParaRPr lang="zh-CN" altLang="zh-CN" dirty="0"/>
          </a:p>
        </p:txBody>
      </p:sp>
      <p:sp>
        <p:nvSpPr>
          <p:cNvPr id="4" name="圆角矩形 3"/>
          <p:cNvSpPr/>
          <p:nvPr/>
        </p:nvSpPr>
        <p:spPr>
          <a:xfrm>
            <a:off x="1692041" y="2061014"/>
            <a:ext cx="9121271" cy="408623"/>
          </a:xfrm>
          <a:prstGeom prst="roundRect">
            <a:avLst/>
          </a:prstGeom>
          <a:solidFill>
            <a:srgbClr val="EDD0D0"/>
          </a:solidFill>
        </p:spPr>
        <p:txBody>
          <a:bodyPr wrap="square">
            <a:spAutoFit/>
          </a:bodyPr>
          <a:lstStyle/>
          <a:p>
            <a:r>
              <a:rPr lang="en-US" altLang="zh-CN" dirty="0"/>
              <a:t>for (</a:t>
            </a:r>
            <a:r>
              <a:rPr lang="en-US" altLang="zh-CN" b="1" dirty="0"/>
              <a:t>Sum=0, i=1</a:t>
            </a:r>
            <a:r>
              <a:rPr lang="en-US" altLang="zh-CN" dirty="0"/>
              <a:t>; i&lt;=100; i++)</a:t>
            </a:r>
            <a:endParaRPr lang="zh-CN" altLang="zh-CN" dirty="0"/>
          </a:p>
        </p:txBody>
      </p:sp>
      <p:sp>
        <p:nvSpPr>
          <p:cNvPr id="5" name="TextBox 4"/>
          <p:cNvSpPr txBox="1"/>
          <p:nvPr/>
        </p:nvSpPr>
        <p:spPr>
          <a:xfrm>
            <a:off x="1041991" y="2594344"/>
            <a:ext cx="9877646" cy="646331"/>
          </a:xfrm>
          <a:prstGeom prst="rect">
            <a:avLst/>
          </a:prstGeom>
          <a:noFill/>
        </p:spPr>
        <p:txBody>
          <a:bodyPr wrap="square" rtlCol="0">
            <a:spAutoFit/>
          </a:bodyPr>
          <a:lstStyle/>
          <a:p>
            <a:pPr indent="446088"/>
            <a:r>
              <a:rPr lang="zh-CN" altLang="zh-CN" dirty="0"/>
              <a:t>（</a:t>
            </a:r>
            <a:r>
              <a:rPr lang="en-US" altLang="zh-CN" dirty="0"/>
              <a:t>2</a:t>
            </a:r>
            <a:r>
              <a:rPr lang="zh-CN" altLang="zh-CN" dirty="0"/>
              <a:t>）</a:t>
            </a:r>
            <a:r>
              <a:rPr lang="en-US" altLang="zh-CN" dirty="0"/>
              <a:t>for</a:t>
            </a:r>
            <a:r>
              <a:rPr lang="zh-CN" altLang="zh-CN" dirty="0"/>
              <a:t>循环的三个表达式可以任意省略，甚至全部省略，如果表达式</a:t>
            </a:r>
            <a:r>
              <a:rPr lang="en-US" altLang="zh-CN" dirty="0"/>
              <a:t> 2 </a:t>
            </a:r>
            <a:r>
              <a:rPr lang="zh-CN" altLang="zh-CN" dirty="0"/>
              <a:t>省略，那么就约定它的值是</a:t>
            </a:r>
            <a:r>
              <a:rPr lang="en-US" altLang="zh-CN" dirty="0"/>
              <a:t>true</a:t>
            </a:r>
            <a:r>
              <a:rPr lang="zh-CN" altLang="zh-CN" dirty="0"/>
              <a:t>。但不管哪个表达式省略，表达式之间的分号“</a:t>
            </a:r>
            <a:r>
              <a:rPr lang="en-US" altLang="zh-CN" dirty="0"/>
              <a:t>;</a:t>
            </a:r>
            <a:r>
              <a:rPr lang="zh-CN" altLang="zh-CN" dirty="0"/>
              <a:t>”不能省略。例如</a:t>
            </a:r>
            <a:r>
              <a:rPr lang="zh-CN" altLang="zh-CN" dirty="0" smtClean="0"/>
              <a:t>：</a:t>
            </a:r>
            <a:endParaRPr lang="zh-CN" altLang="zh-CN" dirty="0"/>
          </a:p>
        </p:txBody>
      </p:sp>
      <p:sp>
        <p:nvSpPr>
          <p:cNvPr id="6" name="圆角矩形 5"/>
          <p:cNvSpPr/>
          <p:nvPr/>
        </p:nvSpPr>
        <p:spPr>
          <a:xfrm>
            <a:off x="1692041" y="3250577"/>
            <a:ext cx="9121271" cy="408623"/>
          </a:xfrm>
          <a:prstGeom prst="roundRect">
            <a:avLst/>
          </a:prstGeom>
          <a:solidFill>
            <a:srgbClr val="EDD0D0"/>
          </a:solidFill>
        </p:spPr>
        <p:txBody>
          <a:bodyPr wrap="square">
            <a:spAutoFit/>
          </a:bodyPr>
          <a:lstStyle/>
          <a:p>
            <a:r>
              <a:rPr lang="en-US" altLang="zh-CN" dirty="0"/>
              <a:t>for (  ;  ;  )</a:t>
            </a:r>
            <a:endParaRPr lang="zh-CN" altLang="zh-CN" dirty="0"/>
          </a:p>
        </p:txBody>
      </p:sp>
      <p:sp>
        <p:nvSpPr>
          <p:cNvPr id="7" name="矩形 6"/>
          <p:cNvSpPr/>
          <p:nvPr/>
        </p:nvSpPr>
        <p:spPr>
          <a:xfrm>
            <a:off x="1041992" y="3691099"/>
            <a:ext cx="9771320" cy="923330"/>
          </a:xfrm>
          <a:prstGeom prst="rect">
            <a:avLst/>
          </a:prstGeom>
        </p:spPr>
        <p:txBody>
          <a:bodyPr wrap="square">
            <a:spAutoFit/>
          </a:bodyPr>
          <a:lstStyle/>
          <a:p>
            <a:pPr indent="446088"/>
            <a:r>
              <a:rPr lang="zh-CN" altLang="zh-CN" dirty="0"/>
              <a:t>（</a:t>
            </a:r>
            <a:r>
              <a:rPr lang="en-US" altLang="zh-CN" dirty="0"/>
              <a:t>3</a:t>
            </a:r>
            <a:r>
              <a:rPr lang="zh-CN" altLang="zh-CN" dirty="0"/>
              <a:t>）可在</a:t>
            </a:r>
            <a:r>
              <a:rPr lang="en-US" altLang="zh-CN" dirty="0"/>
              <a:t>for</a:t>
            </a:r>
            <a:r>
              <a:rPr lang="zh-CN" altLang="zh-CN" dirty="0"/>
              <a:t>循环内部声明循环控制变量。</a:t>
            </a:r>
          </a:p>
          <a:p>
            <a:pPr indent="446088"/>
            <a:r>
              <a:rPr lang="zh-CN" altLang="zh-CN" dirty="0"/>
              <a:t>如果循环控制变量仅仅只在这个循环中用到，那么为了更有效地使用变量，也可在</a:t>
            </a:r>
            <a:r>
              <a:rPr lang="en-US" altLang="zh-CN" dirty="0"/>
              <a:t>for</a:t>
            </a:r>
            <a:r>
              <a:rPr lang="zh-CN" altLang="zh-CN" dirty="0"/>
              <a:t>循环的初始化部分（表达式</a:t>
            </a:r>
            <a:r>
              <a:rPr lang="en-US" altLang="zh-CN" dirty="0"/>
              <a:t>1</a:t>
            </a:r>
            <a:r>
              <a:rPr lang="zh-CN" altLang="zh-CN" dirty="0"/>
              <a:t>中）声明该变量，当然这个变量的作用域仅限在此循环内。例如：</a:t>
            </a:r>
          </a:p>
        </p:txBody>
      </p:sp>
      <p:sp>
        <p:nvSpPr>
          <p:cNvPr id="8" name="圆角矩形 7"/>
          <p:cNvSpPr/>
          <p:nvPr/>
        </p:nvSpPr>
        <p:spPr>
          <a:xfrm>
            <a:off x="1692041" y="4711627"/>
            <a:ext cx="9121270" cy="408623"/>
          </a:xfrm>
          <a:prstGeom prst="roundRect">
            <a:avLst/>
          </a:prstGeom>
          <a:solidFill>
            <a:srgbClr val="EDD0D0"/>
          </a:solidFill>
        </p:spPr>
        <p:txBody>
          <a:bodyPr wrap="square">
            <a:spAutoFit/>
          </a:bodyPr>
          <a:lstStyle/>
          <a:p>
            <a:r>
              <a:rPr lang="en-US" altLang="zh-CN" dirty="0"/>
              <a:t>for (</a:t>
            </a:r>
            <a:r>
              <a:rPr lang="en-US" altLang="zh-CN" b="1" dirty="0" err="1"/>
              <a:t>int</a:t>
            </a:r>
            <a:r>
              <a:rPr lang="en-US" altLang="zh-CN" b="1" dirty="0"/>
              <a:t> i=1</a:t>
            </a:r>
            <a:r>
              <a:rPr lang="en-US" altLang="zh-CN" dirty="0"/>
              <a:t>; i&lt;=100; i++)</a:t>
            </a:r>
            <a:endParaRPr lang="zh-CN" altLang="zh-CN" dirty="0"/>
          </a:p>
        </p:txBody>
      </p:sp>
    </p:spTree>
    <p:extLst>
      <p:ext uri="{BB962C8B-B14F-4D97-AF65-F5344CB8AC3E}">
        <p14:creationId xmlns:p14="http://schemas.microsoft.com/office/powerpoint/2010/main" val="336532514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smtClean="0"/>
              <a:t>跳</a:t>
            </a:r>
            <a:r>
              <a:rPr lang="en-US" altLang="zh-CN" sz="2800" b="1" dirty="0" smtClean="0"/>
              <a:t> </a:t>
            </a:r>
            <a:r>
              <a:rPr lang="zh-CN" altLang="zh-CN" sz="2800" b="1" dirty="0" smtClean="0"/>
              <a:t>转</a:t>
            </a:r>
            <a:r>
              <a:rPr lang="en-US" altLang="zh-CN" sz="2800" b="1" dirty="0" smtClean="0"/>
              <a:t> </a:t>
            </a:r>
            <a:r>
              <a:rPr lang="zh-CN" altLang="zh-CN" sz="2800" b="1" dirty="0" smtClean="0"/>
              <a:t>语</a:t>
            </a:r>
            <a:r>
              <a:rPr lang="en-US" altLang="zh-CN" sz="2800" b="1" dirty="0" smtClean="0"/>
              <a:t> </a:t>
            </a:r>
            <a:r>
              <a:rPr lang="zh-CN" altLang="zh-CN" sz="2800" b="1" dirty="0" smtClean="0"/>
              <a:t>句</a:t>
            </a:r>
            <a:endParaRPr lang="zh-CN" altLang="zh-CN" sz="2800" b="1" dirty="0"/>
          </a:p>
        </p:txBody>
      </p:sp>
      <p:sp>
        <p:nvSpPr>
          <p:cNvPr id="2" name="矩形 1"/>
          <p:cNvSpPr/>
          <p:nvPr/>
        </p:nvSpPr>
        <p:spPr>
          <a:xfrm>
            <a:off x="4250838" y="3981910"/>
            <a:ext cx="197201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continue</a:t>
            </a:r>
            <a:r>
              <a:rPr lang="zh-CN" altLang="zh-CN" b="1" dirty="0">
                <a:solidFill>
                  <a:srgbClr val="0070C0"/>
                </a:solidFill>
              </a:rPr>
              <a:t>语句</a:t>
            </a:r>
          </a:p>
        </p:txBody>
      </p:sp>
      <p:sp>
        <p:nvSpPr>
          <p:cNvPr id="3" name="矩形 2"/>
          <p:cNvSpPr/>
          <p:nvPr/>
        </p:nvSpPr>
        <p:spPr>
          <a:xfrm>
            <a:off x="6398346" y="3981910"/>
            <a:ext cx="1625766"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break</a:t>
            </a:r>
            <a:r>
              <a:rPr lang="zh-CN" altLang="zh-CN" b="1" dirty="0">
                <a:solidFill>
                  <a:srgbClr val="0070C0"/>
                </a:solidFill>
              </a:rPr>
              <a:t>语句</a:t>
            </a:r>
          </a:p>
        </p:txBody>
      </p:sp>
      <p:sp>
        <p:nvSpPr>
          <p:cNvPr id="4" name="矩形 3"/>
          <p:cNvSpPr/>
          <p:nvPr/>
        </p:nvSpPr>
        <p:spPr>
          <a:xfrm>
            <a:off x="4271286" y="4355172"/>
            <a:ext cx="1677062"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return</a:t>
            </a:r>
            <a:r>
              <a:rPr lang="zh-CN" altLang="zh-CN" b="1" dirty="0">
                <a:solidFill>
                  <a:srgbClr val="0070C0"/>
                </a:solidFill>
              </a:rPr>
              <a:t>语句</a:t>
            </a:r>
          </a:p>
        </p:txBody>
      </p:sp>
      <p:sp>
        <p:nvSpPr>
          <p:cNvPr id="6" name="矩形 5"/>
          <p:cNvSpPr/>
          <p:nvPr/>
        </p:nvSpPr>
        <p:spPr>
          <a:xfrm>
            <a:off x="6398346" y="4351242"/>
            <a:ext cx="1510350"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a:t>
            </a:r>
            <a:r>
              <a:rPr lang="en-US" altLang="zh-CN" b="1" dirty="0" err="1">
                <a:solidFill>
                  <a:srgbClr val="0070C0"/>
                </a:solidFill>
              </a:rPr>
              <a:t>goto</a:t>
            </a:r>
            <a:r>
              <a:rPr lang="zh-CN" altLang="zh-CN" b="1" dirty="0">
                <a:solidFill>
                  <a:srgbClr val="0070C0"/>
                </a:solidFill>
              </a:rPr>
              <a:t>语句</a:t>
            </a:r>
          </a:p>
        </p:txBody>
      </p:sp>
    </p:spTree>
    <p:extLst>
      <p:ext uri="{BB962C8B-B14F-4D97-AF65-F5344CB8AC3E}">
        <p14:creationId xmlns:p14="http://schemas.microsoft.com/office/powerpoint/2010/main" val="345551759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10938" y="3384400"/>
            <a:ext cx="2219198" cy="482919"/>
          </a:xfrm>
          <a:prstGeom prst="rect">
            <a:avLst/>
          </a:prstGeom>
        </p:spPr>
        <p:txBody>
          <a:bodyPr wrap="square" lIns="144000" tIns="0" rIns="144000" bIns="0">
            <a:noAutofit/>
          </a:bodyPr>
          <a:lstStyle/>
          <a:p>
            <a:pPr algn="ctr">
              <a:lnSpc>
                <a:spcPct val="120000"/>
              </a:lnSpc>
            </a:pPr>
            <a:r>
              <a:rPr lang="zh-CN" altLang="zh-CN" sz="2800" b="1" dirty="0" smtClean="0"/>
              <a:t>引</a:t>
            </a:r>
            <a:r>
              <a:rPr lang="en-US" altLang="zh-CN" sz="2800" b="1" dirty="0" smtClean="0"/>
              <a:t> </a:t>
            </a:r>
            <a:r>
              <a:rPr lang="zh-CN" altLang="zh-CN" sz="2800" b="1" dirty="0" smtClean="0"/>
              <a:t>用</a:t>
            </a:r>
            <a:r>
              <a:rPr lang="en-US" altLang="zh-CN" sz="2800" b="1" dirty="0" smtClean="0"/>
              <a:t> </a:t>
            </a:r>
            <a:r>
              <a:rPr lang="zh-CN" altLang="zh-CN" sz="2800" b="1" dirty="0" smtClean="0"/>
              <a:t>类</a:t>
            </a:r>
            <a:r>
              <a:rPr lang="en-US" altLang="zh-CN" sz="2800" b="1" dirty="0" smtClean="0"/>
              <a:t> </a:t>
            </a:r>
            <a:r>
              <a:rPr lang="zh-CN" altLang="zh-CN" sz="2800" b="1" dirty="0" smtClean="0"/>
              <a:t>型</a:t>
            </a:r>
            <a:endParaRPr lang="en-US" altLang="zh-CN" sz="2800" b="1" dirty="0" smtClean="0"/>
          </a:p>
        </p:txBody>
      </p:sp>
    </p:spTree>
    <p:extLst>
      <p:ext uri="{BB962C8B-B14F-4D97-AF65-F5344CB8AC3E}">
        <p14:creationId xmlns:p14="http://schemas.microsoft.com/office/powerpoint/2010/main" val="302745069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continue</a:t>
            </a:r>
            <a:r>
              <a:rPr lang="zh-CN" altLang="zh-CN" sz="2800" b="1" dirty="0"/>
              <a:t>语句</a:t>
            </a:r>
          </a:p>
        </p:txBody>
      </p:sp>
      <p:sp>
        <p:nvSpPr>
          <p:cNvPr id="3" name="矩形 2"/>
          <p:cNvSpPr/>
          <p:nvPr/>
        </p:nvSpPr>
        <p:spPr>
          <a:xfrm>
            <a:off x="1272287" y="1170985"/>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426175" y="1549546"/>
            <a:ext cx="9535992" cy="408623"/>
          </a:xfrm>
          <a:prstGeom prst="roundRect">
            <a:avLst/>
          </a:prstGeom>
          <a:solidFill>
            <a:srgbClr val="EDD0D0"/>
          </a:solidFill>
        </p:spPr>
        <p:txBody>
          <a:bodyPr wrap="square">
            <a:spAutoFit/>
          </a:bodyPr>
          <a:lstStyle/>
          <a:p>
            <a:r>
              <a:rPr lang="en-US" altLang="zh-CN" dirty="0"/>
              <a:t>continue ;</a:t>
            </a:r>
            <a:endParaRPr lang="zh-CN" altLang="zh-CN" dirty="0"/>
          </a:p>
        </p:txBody>
      </p:sp>
      <p:sp>
        <p:nvSpPr>
          <p:cNvPr id="5" name="TextBox 4"/>
          <p:cNvSpPr txBox="1"/>
          <p:nvPr/>
        </p:nvSpPr>
        <p:spPr>
          <a:xfrm>
            <a:off x="882498" y="2011332"/>
            <a:ext cx="10281684" cy="2116028"/>
          </a:xfrm>
          <a:prstGeom prst="rect">
            <a:avLst/>
          </a:prstGeom>
          <a:noFill/>
        </p:spPr>
        <p:txBody>
          <a:bodyPr wrap="square" rtlCol="0">
            <a:spAutoFit/>
          </a:bodyPr>
          <a:lstStyle/>
          <a:p>
            <a:pPr indent="446088">
              <a:lnSpc>
                <a:spcPct val="150000"/>
              </a:lnSpc>
            </a:pPr>
            <a:r>
              <a:rPr lang="en-US" altLang="zh-CN" dirty="0"/>
              <a:t>continue </a:t>
            </a:r>
            <a:r>
              <a:rPr lang="zh-CN" altLang="zh-CN" dirty="0"/>
              <a:t>语句只能用于循环语句中，它的作用是结束本轮循环，不再执行余下的循环体语句。对于</a:t>
            </a:r>
            <a:r>
              <a:rPr lang="en-US" altLang="zh-CN" dirty="0"/>
              <a:t> while </a:t>
            </a:r>
            <a:r>
              <a:rPr lang="zh-CN" altLang="zh-CN" dirty="0"/>
              <a:t>和</a:t>
            </a:r>
            <a:r>
              <a:rPr lang="en-US" altLang="zh-CN" dirty="0"/>
              <a:t> </a:t>
            </a:r>
            <a:r>
              <a:rPr lang="en-US" altLang="zh-CN" dirty="0" err="1"/>
              <a:t>do_while</a:t>
            </a:r>
            <a:r>
              <a:rPr lang="en-US" altLang="zh-CN" dirty="0"/>
              <a:t> </a:t>
            </a:r>
            <a:r>
              <a:rPr lang="zh-CN" altLang="zh-CN" dirty="0"/>
              <a:t>结构的循环语句，在</a:t>
            </a:r>
            <a:r>
              <a:rPr lang="en-US" altLang="zh-CN" dirty="0"/>
              <a:t> continue </a:t>
            </a:r>
            <a:r>
              <a:rPr lang="zh-CN" altLang="zh-CN" dirty="0"/>
              <a:t>语句执行之后，就立刻测试循环条件，以决定是否继续循环下去；对</a:t>
            </a:r>
            <a:r>
              <a:rPr lang="en-US" altLang="zh-CN" dirty="0"/>
              <a:t> for </a:t>
            </a:r>
            <a:r>
              <a:rPr lang="zh-CN" altLang="zh-CN" dirty="0"/>
              <a:t>循环语句，执行</a:t>
            </a:r>
            <a:r>
              <a:rPr lang="en-US" altLang="zh-CN" dirty="0"/>
              <a:t> continue </a:t>
            </a:r>
            <a:r>
              <a:rPr lang="zh-CN" altLang="zh-CN" dirty="0"/>
              <a:t>语句时需要先计算表达式</a:t>
            </a:r>
            <a:r>
              <a:rPr lang="en-US" altLang="zh-CN" dirty="0"/>
              <a:t> 3</a:t>
            </a:r>
            <a:r>
              <a:rPr lang="zh-CN" altLang="zh-CN" dirty="0"/>
              <a:t>（即循环增量部分），然后再测试循环条件。通常它会和一个条件语句结合起来用，不会是独立的一条语句，也不会是循环体的最后一条语句</a:t>
            </a:r>
            <a:r>
              <a:rPr lang="zh-CN" altLang="zh-CN" dirty="0" smtClean="0"/>
              <a:t>。</a:t>
            </a:r>
            <a:endParaRPr lang="zh-CN" altLang="zh-CN" dirty="0"/>
          </a:p>
        </p:txBody>
      </p:sp>
    </p:spTree>
    <p:extLst>
      <p:ext uri="{BB962C8B-B14F-4D97-AF65-F5344CB8AC3E}">
        <p14:creationId xmlns:p14="http://schemas.microsoft.com/office/powerpoint/2010/main" val="838186124"/>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continue</a:t>
            </a:r>
            <a:r>
              <a:rPr lang="zh-CN" altLang="zh-CN" sz="2800" b="1" dirty="0"/>
              <a:t>语句</a:t>
            </a:r>
          </a:p>
        </p:txBody>
      </p:sp>
      <p:sp>
        <p:nvSpPr>
          <p:cNvPr id="3" name="TextBox 2"/>
          <p:cNvSpPr txBox="1"/>
          <p:nvPr/>
        </p:nvSpPr>
        <p:spPr>
          <a:xfrm>
            <a:off x="1105786" y="1127051"/>
            <a:ext cx="6794205" cy="369332"/>
          </a:xfrm>
          <a:prstGeom prst="rect">
            <a:avLst/>
          </a:prstGeom>
          <a:noFill/>
        </p:spPr>
        <p:txBody>
          <a:bodyPr wrap="square" rtlCol="0">
            <a:spAutoFit/>
          </a:bodyPr>
          <a:lstStyle/>
          <a:p>
            <a:r>
              <a:rPr lang="zh-CN" altLang="zh-CN" dirty="0"/>
              <a:t>【例</a:t>
            </a:r>
            <a:r>
              <a:rPr lang="en-US" altLang="zh-CN" b="1" dirty="0"/>
              <a:t>2.7</a:t>
            </a:r>
            <a:r>
              <a:rPr lang="zh-CN" altLang="zh-CN" dirty="0"/>
              <a:t>】 输出</a:t>
            </a:r>
            <a:r>
              <a:rPr lang="en-US" altLang="zh-CN" dirty="0"/>
              <a:t>1</a:t>
            </a:r>
            <a:r>
              <a:rPr lang="zh-CN" altLang="zh-CN" dirty="0"/>
              <a:t>～</a:t>
            </a:r>
            <a:r>
              <a:rPr lang="en-US" altLang="zh-CN" dirty="0"/>
              <a:t>100</a:t>
            </a:r>
            <a:r>
              <a:rPr lang="zh-CN" altLang="zh-CN" dirty="0"/>
              <a:t>之间含有因子</a:t>
            </a:r>
            <a:r>
              <a:rPr lang="en-US" altLang="zh-CN" dirty="0"/>
              <a:t>3</a:t>
            </a:r>
            <a:r>
              <a:rPr lang="zh-CN" altLang="zh-CN" dirty="0"/>
              <a:t>的数</a:t>
            </a:r>
            <a:r>
              <a:rPr lang="zh-CN" altLang="zh-CN" dirty="0" smtClean="0"/>
              <a:t>。</a:t>
            </a:r>
            <a:endParaRPr lang="zh-CN" altLang="zh-CN" dirty="0"/>
          </a:p>
        </p:txBody>
      </p:sp>
      <p:sp>
        <p:nvSpPr>
          <p:cNvPr id="4" name="TextBox 3"/>
          <p:cNvSpPr txBox="1"/>
          <p:nvPr/>
        </p:nvSpPr>
        <p:spPr>
          <a:xfrm>
            <a:off x="1254640" y="1496383"/>
            <a:ext cx="9654363" cy="4047113"/>
          </a:xfrm>
          <a:prstGeom prst="roundRect">
            <a:avLst>
              <a:gd name="adj" fmla="val 4807"/>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Ex2_7</a:t>
            </a:r>
            <a:endParaRPr lang="zh-CN" altLang="zh-CN" sz="1400" dirty="0"/>
          </a:p>
          <a:p>
            <a:r>
              <a:rPr lang="en-US" altLang="zh-CN" sz="1400" dirty="0"/>
              <a:t>{</a:t>
            </a:r>
            <a:endParaRPr lang="zh-CN" altLang="zh-CN" sz="1400" dirty="0"/>
          </a:p>
          <a:p>
            <a:r>
              <a:rPr lang="en-US" altLang="zh-CN" sz="1400" dirty="0"/>
              <a:t>    class Factor3</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for (</a:t>
            </a:r>
            <a:r>
              <a:rPr lang="en-US" altLang="zh-CN" sz="1400" dirty="0" err="1"/>
              <a:t>int</a:t>
            </a:r>
            <a:r>
              <a:rPr lang="en-US" altLang="zh-CN" sz="1400" dirty="0"/>
              <a:t> n = 1; n &lt;= 100; n++)</a:t>
            </a:r>
            <a:endParaRPr lang="zh-CN" altLang="zh-CN" sz="1400" dirty="0"/>
          </a:p>
          <a:p>
            <a:r>
              <a:rPr lang="en-US" altLang="zh-CN" sz="1400" dirty="0"/>
              <a:t>            {</a:t>
            </a:r>
            <a:endParaRPr lang="zh-CN" altLang="zh-CN" sz="1400" dirty="0"/>
          </a:p>
          <a:p>
            <a:r>
              <a:rPr lang="en-US" altLang="zh-CN" sz="1400" dirty="0"/>
              <a:t>                if (n % 3 != 0)</a:t>
            </a:r>
            <a:endParaRPr lang="zh-CN" altLang="zh-CN" sz="1400" dirty="0"/>
          </a:p>
          <a:p>
            <a:r>
              <a:rPr lang="en-US" altLang="zh-CN" sz="1400" dirty="0"/>
              <a:t>                    </a:t>
            </a:r>
            <a:r>
              <a:rPr lang="en-US" altLang="zh-CN" sz="1400" b="1" dirty="0"/>
              <a:t>continue;		</a:t>
            </a:r>
            <a:r>
              <a:rPr lang="en-US" altLang="zh-CN" sz="1400" dirty="0" smtClean="0"/>
              <a:t>// </a:t>
            </a:r>
            <a:r>
              <a:rPr lang="zh-CN" altLang="zh-CN" sz="1400" dirty="0"/>
              <a:t>如果</a:t>
            </a:r>
            <a:r>
              <a:rPr lang="en-US" altLang="zh-CN" sz="1400" dirty="0"/>
              <a:t>n</a:t>
            </a:r>
            <a:r>
              <a:rPr lang="zh-CN" altLang="zh-CN" sz="1400" dirty="0"/>
              <a:t>不能被</a:t>
            </a:r>
            <a:r>
              <a:rPr lang="en-US" altLang="zh-CN" sz="1400" dirty="0"/>
              <a:t>3</a:t>
            </a:r>
            <a:r>
              <a:rPr lang="zh-CN" altLang="zh-CN" sz="1400" dirty="0"/>
              <a:t>整除，则直接进入下一轮循环</a:t>
            </a:r>
          </a:p>
          <a:p>
            <a:r>
              <a:rPr lang="en-US" altLang="zh-CN" sz="1400" dirty="0"/>
              <a:t>                </a:t>
            </a:r>
            <a:r>
              <a:rPr lang="en-US" altLang="zh-CN" sz="1400" dirty="0" err="1"/>
              <a:t>Console.Write</a:t>
            </a:r>
            <a:r>
              <a:rPr lang="en-US" altLang="zh-CN" sz="1400" dirty="0"/>
              <a:t>(n);     	// </a:t>
            </a:r>
            <a:r>
              <a:rPr lang="zh-CN" altLang="zh-CN" sz="1400" dirty="0"/>
              <a:t>只有能被</a:t>
            </a:r>
            <a:r>
              <a:rPr lang="en-US" altLang="zh-CN" sz="1400" dirty="0"/>
              <a:t>3</a:t>
            </a:r>
            <a:r>
              <a:rPr lang="zh-CN" altLang="zh-CN" sz="1400" dirty="0"/>
              <a:t>整除的数，才会执行到此</a:t>
            </a:r>
          </a:p>
          <a:p>
            <a:r>
              <a:rPr lang="en-US" altLang="zh-CN" sz="1400" dirty="0"/>
              <a:t>                </a:t>
            </a:r>
            <a:r>
              <a:rPr lang="en-US" altLang="zh-CN" sz="1400" dirty="0" err="1"/>
              <a:t>Console.Write</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
        <p:nvSpPr>
          <p:cNvPr id="5" name="矩形 4"/>
          <p:cNvSpPr/>
          <p:nvPr/>
        </p:nvSpPr>
        <p:spPr>
          <a:xfrm>
            <a:off x="1330225" y="5563357"/>
            <a:ext cx="3172663" cy="369332"/>
          </a:xfrm>
          <a:prstGeom prst="rect">
            <a:avLst/>
          </a:prstGeom>
        </p:spPr>
        <p:txBody>
          <a:bodyPr wrap="none">
            <a:spAutoFit/>
          </a:bodyPr>
          <a:lstStyle/>
          <a:p>
            <a:r>
              <a:rPr lang="zh-CN" altLang="zh-CN" dirty="0"/>
              <a:t>程序输出结果如图</a:t>
            </a:r>
            <a:r>
              <a:rPr lang="en-US" altLang="zh-CN" dirty="0"/>
              <a:t>2.17</a:t>
            </a:r>
            <a:r>
              <a:rPr lang="zh-CN" altLang="zh-CN" dirty="0"/>
              <a:t>所示。</a:t>
            </a:r>
          </a:p>
        </p:txBody>
      </p:sp>
      <p:pic>
        <p:nvPicPr>
          <p:cNvPr id="48130" name="图片 35"/>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2334668" y="6031688"/>
            <a:ext cx="6079542" cy="33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03635"/>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break</a:t>
            </a:r>
            <a:r>
              <a:rPr lang="zh-CN" altLang="zh-CN" sz="2800" b="1" dirty="0"/>
              <a:t>语句</a:t>
            </a:r>
          </a:p>
        </p:txBody>
      </p:sp>
      <p:sp>
        <p:nvSpPr>
          <p:cNvPr id="4" name="矩形 3"/>
          <p:cNvSpPr/>
          <p:nvPr/>
        </p:nvSpPr>
        <p:spPr>
          <a:xfrm>
            <a:off x="1364949" y="1224148"/>
            <a:ext cx="1338828" cy="369332"/>
          </a:xfrm>
          <a:prstGeom prst="rect">
            <a:avLst/>
          </a:prstGeom>
        </p:spPr>
        <p:txBody>
          <a:bodyPr wrap="none">
            <a:spAutoFit/>
          </a:bodyPr>
          <a:lstStyle/>
          <a:p>
            <a:r>
              <a:rPr lang="zh-CN" altLang="zh-CN" dirty="0"/>
              <a:t>语法形式：</a:t>
            </a:r>
          </a:p>
        </p:txBody>
      </p:sp>
      <p:sp>
        <p:nvSpPr>
          <p:cNvPr id="5" name="圆角矩形 4"/>
          <p:cNvSpPr/>
          <p:nvPr/>
        </p:nvSpPr>
        <p:spPr>
          <a:xfrm>
            <a:off x="1483206" y="1602709"/>
            <a:ext cx="9659715" cy="408623"/>
          </a:xfrm>
          <a:prstGeom prst="roundRect">
            <a:avLst/>
          </a:prstGeom>
          <a:solidFill>
            <a:srgbClr val="EDD0D0"/>
          </a:solidFill>
        </p:spPr>
        <p:txBody>
          <a:bodyPr wrap="square">
            <a:spAutoFit/>
          </a:bodyPr>
          <a:lstStyle/>
          <a:p>
            <a:r>
              <a:rPr lang="en-US" altLang="zh-CN" dirty="0"/>
              <a:t>break;</a:t>
            </a:r>
            <a:endParaRPr lang="zh-CN" altLang="zh-CN" dirty="0"/>
          </a:p>
        </p:txBody>
      </p:sp>
      <p:sp>
        <p:nvSpPr>
          <p:cNvPr id="6" name="矩形 5"/>
          <p:cNvSpPr/>
          <p:nvPr/>
        </p:nvSpPr>
        <p:spPr>
          <a:xfrm>
            <a:off x="910853" y="2105270"/>
            <a:ext cx="10370288" cy="1200329"/>
          </a:xfrm>
          <a:prstGeom prst="rect">
            <a:avLst/>
          </a:prstGeom>
        </p:spPr>
        <p:txBody>
          <a:bodyPr wrap="square">
            <a:spAutoFit/>
          </a:bodyPr>
          <a:lstStyle/>
          <a:p>
            <a:pPr indent="446088"/>
            <a:r>
              <a:rPr lang="en-US" altLang="zh-CN" dirty="0"/>
              <a:t>break</a:t>
            </a:r>
            <a:r>
              <a:rPr lang="zh-CN" altLang="zh-CN" dirty="0"/>
              <a:t>语句只能用于循环语句或</a:t>
            </a:r>
            <a:r>
              <a:rPr lang="en-US" altLang="zh-CN" dirty="0"/>
              <a:t>switch</a:t>
            </a:r>
            <a:r>
              <a:rPr lang="zh-CN" altLang="zh-CN" dirty="0"/>
              <a:t>语句中。其在</a:t>
            </a:r>
            <a:r>
              <a:rPr lang="en-US" altLang="zh-CN" dirty="0"/>
              <a:t>switch</a:t>
            </a:r>
            <a:r>
              <a:rPr lang="zh-CN" altLang="zh-CN" dirty="0"/>
              <a:t>语句中的用法前面已有介绍，如果在循环语句中执行</a:t>
            </a:r>
            <a:r>
              <a:rPr lang="en-US" altLang="zh-CN" dirty="0"/>
              <a:t> break </a:t>
            </a:r>
            <a:r>
              <a:rPr lang="zh-CN" altLang="zh-CN" dirty="0"/>
              <a:t>语句，会导致循环立刻结束，跳转到循环之后的下一条语句。无论循环有多少层，</a:t>
            </a:r>
            <a:r>
              <a:rPr lang="en-US" altLang="zh-CN" dirty="0"/>
              <a:t>break</a:t>
            </a:r>
            <a:r>
              <a:rPr lang="zh-CN" altLang="zh-CN" dirty="0"/>
              <a:t>语句只能从包含它的最内层循环跳出至下一层。</a:t>
            </a:r>
          </a:p>
          <a:p>
            <a:pPr indent="446088"/>
            <a:r>
              <a:rPr lang="zh-CN" altLang="zh-CN" dirty="0"/>
              <a:t>【例</a:t>
            </a:r>
            <a:r>
              <a:rPr lang="en-US" altLang="zh-CN" b="1" dirty="0"/>
              <a:t>2.8</a:t>
            </a:r>
            <a:r>
              <a:rPr lang="zh-CN" altLang="zh-CN" dirty="0"/>
              <a:t>】 求</a:t>
            </a:r>
            <a:r>
              <a:rPr lang="en-US" altLang="zh-CN" dirty="0"/>
              <a:t>1</a:t>
            </a:r>
            <a:r>
              <a:rPr lang="zh-CN" altLang="zh-CN" dirty="0"/>
              <a:t>～</a:t>
            </a:r>
            <a:r>
              <a:rPr lang="en-US" altLang="zh-CN" dirty="0">
                <a:hlinkClick r:id="rId2" action="ppaction://hlinkfile"/>
              </a:rPr>
              <a:t>100</a:t>
            </a:r>
            <a:r>
              <a:rPr lang="zh-CN" altLang="zh-CN" dirty="0">
                <a:hlinkClick r:id="rId2" action="ppaction://hlinkfile"/>
              </a:rPr>
              <a:t>之间的所有素数。</a:t>
            </a:r>
            <a:endParaRPr lang="zh-CN" altLang="zh-CN" dirty="0"/>
          </a:p>
        </p:txBody>
      </p:sp>
      <p:pic>
        <p:nvPicPr>
          <p:cNvPr id="49154" name="图片 38"/>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725162" y="3716867"/>
            <a:ext cx="3590038" cy="10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83206" y="3282928"/>
            <a:ext cx="3172663" cy="369332"/>
          </a:xfrm>
          <a:prstGeom prst="rect">
            <a:avLst/>
          </a:prstGeom>
        </p:spPr>
        <p:txBody>
          <a:bodyPr wrap="none">
            <a:spAutoFit/>
          </a:bodyPr>
          <a:lstStyle/>
          <a:p>
            <a:r>
              <a:rPr lang="zh-CN" altLang="zh-CN" dirty="0"/>
              <a:t>程序运行结果如图</a:t>
            </a:r>
            <a:r>
              <a:rPr lang="en-US" altLang="zh-CN" dirty="0"/>
              <a:t>2.18</a:t>
            </a:r>
            <a:r>
              <a:rPr lang="zh-CN" altLang="zh-CN" dirty="0"/>
              <a:t>所</a:t>
            </a:r>
            <a:r>
              <a:rPr lang="zh-CN" altLang="zh-CN" dirty="0" smtClean="0"/>
              <a:t>示</a:t>
            </a:r>
            <a:r>
              <a:rPr lang="zh-CN" altLang="en-US" dirty="0" smtClean="0"/>
              <a:t>。</a:t>
            </a:r>
            <a:endParaRPr lang="zh-CN" altLang="en-US" dirty="0"/>
          </a:p>
        </p:txBody>
      </p:sp>
    </p:spTree>
    <p:extLst>
      <p:ext uri="{BB962C8B-B14F-4D97-AF65-F5344CB8AC3E}">
        <p14:creationId xmlns:p14="http://schemas.microsoft.com/office/powerpoint/2010/main" val="238788873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return</a:t>
            </a:r>
            <a:r>
              <a:rPr lang="zh-CN" altLang="zh-CN" sz="2800" b="1" dirty="0"/>
              <a:t>语句</a:t>
            </a:r>
          </a:p>
        </p:txBody>
      </p:sp>
      <p:sp>
        <p:nvSpPr>
          <p:cNvPr id="3" name="矩形 2"/>
          <p:cNvSpPr/>
          <p:nvPr/>
        </p:nvSpPr>
        <p:spPr>
          <a:xfrm>
            <a:off x="1343681" y="1266679"/>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418112" y="1636011"/>
            <a:ext cx="9618483" cy="408623"/>
          </a:xfrm>
          <a:prstGeom prst="roundRect">
            <a:avLst/>
          </a:prstGeom>
          <a:solidFill>
            <a:srgbClr val="EDD0D0"/>
          </a:solidFill>
        </p:spPr>
        <p:txBody>
          <a:bodyPr wrap="square">
            <a:spAutoFit/>
          </a:bodyPr>
          <a:lstStyle/>
          <a:p>
            <a:r>
              <a:rPr lang="en-US" altLang="zh-CN" dirty="0"/>
              <a:t>return  [</a:t>
            </a:r>
            <a:r>
              <a:rPr lang="zh-CN" altLang="zh-CN" dirty="0"/>
              <a:t>表达式</a:t>
            </a:r>
            <a:r>
              <a:rPr lang="en-US" altLang="zh-CN" dirty="0"/>
              <a:t>];</a:t>
            </a:r>
            <a:endParaRPr lang="zh-CN" altLang="zh-CN" dirty="0"/>
          </a:p>
        </p:txBody>
      </p:sp>
      <p:sp>
        <p:nvSpPr>
          <p:cNvPr id="5" name="TextBox 4"/>
          <p:cNvSpPr txBox="1"/>
          <p:nvPr/>
        </p:nvSpPr>
        <p:spPr>
          <a:xfrm>
            <a:off x="765545" y="2115871"/>
            <a:ext cx="10483702" cy="1700530"/>
          </a:xfrm>
          <a:prstGeom prst="rect">
            <a:avLst/>
          </a:prstGeom>
          <a:noFill/>
        </p:spPr>
        <p:txBody>
          <a:bodyPr wrap="square" rtlCol="0">
            <a:spAutoFit/>
          </a:bodyPr>
          <a:lstStyle/>
          <a:p>
            <a:pPr indent="542925">
              <a:lnSpc>
                <a:spcPct val="150000"/>
              </a:lnSpc>
            </a:pPr>
            <a:r>
              <a:rPr lang="en-US" altLang="zh-CN" dirty="0"/>
              <a:t>return</a:t>
            </a:r>
            <a:r>
              <a:rPr lang="zh-CN" altLang="zh-CN" dirty="0"/>
              <a:t>语句出现在一个方法内。在方法中执行到</a:t>
            </a:r>
            <a:r>
              <a:rPr lang="en-US" altLang="zh-CN" dirty="0"/>
              <a:t> return </a:t>
            </a:r>
            <a:r>
              <a:rPr lang="zh-CN" altLang="zh-CN" dirty="0"/>
              <a:t>语句时，程序流程转到调用这个方法处。如果方法没有返回值（返回类型修饰为</a:t>
            </a:r>
            <a:r>
              <a:rPr lang="en-US" altLang="zh-CN" dirty="0"/>
              <a:t> void</a:t>
            </a:r>
            <a:r>
              <a:rPr lang="zh-CN" altLang="zh-CN" dirty="0"/>
              <a:t>），则使用“</a:t>
            </a:r>
            <a:r>
              <a:rPr lang="en-US" altLang="zh-CN" dirty="0"/>
              <a:t>return</a:t>
            </a:r>
            <a:r>
              <a:rPr lang="zh-CN" altLang="zh-CN" dirty="0"/>
              <a:t>”格式返回；如果方法有返回值，则使用“</a:t>
            </a:r>
            <a:r>
              <a:rPr lang="en-US" altLang="zh-CN" dirty="0"/>
              <a:t>return</a:t>
            </a:r>
            <a:r>
              <a:rPr lang="zh-CN" altLang="zh-CN" dirty="0"/>
              <a:t>表达式”格式，表达式的值就是方法的返回值。</a:t>
            </a:r>
          </a:p>
          <a:p>
            <a:pPr indent="542925">
              <a:lnSpc>
                <a:spcPct val="150000"/>
              </a:lnSpc>
            </a:pPr>
            <a:r>
              <a:rPr lang="zh-CN" altLang="zh-CN" dirty="0"/>
              <a:t>【例</a:t>
            </a:r>
            <a:r>
              <a:rPr lang="en-US" altLang="zh-CN" b="1" dirty="0"/>
              <a:t>2.9</a:t>
            </a:r>
            <a:r>
              <a:rPr lang="zh-CN" altLang="zh-CN" dirty="0"/>
              <a:t>】 求</a:t>
            </a:r>
            <a:r>
              <a:rPr lang="en-US" altLang="zh-CN" dirty="0"/>
              <a:t>1</a:t>
            </a:r>
            <a:r>
              <a:rPr lang="zh-CN" altLang="zh-CN" dirty="0"/>
              <a:t>～</a:t>
            </a:r>
            <a:r>
              <a:rPr lang="en-US" altLang="zh-CN" dirty="0"/>
              <a:t>100</a:t>
            </a:r>
            <a:r>
              <a:rPr lang="zh-CN" altLang="zh-CN" dirty="0"/>
              <a:t>之间所有素数。要求采用“方法调用，</a:t>
            </a:r>
            <a:r>
              <a:rPr lang="en-US" altLang="zh-CN" dirty="0"/>
              <a:t>return</a:t>
            </a:r>
            <a:r>
              <a:rPr lang="zh-CN" altLang="zh-CN" dirty="0"/>
              <a:t>返回值”的</a:t>
            </a:r>
            <a:r>
              <a:rPr lang="zh-CN" altLang="zh-CN" dirty="0">
                <a:hlinkClick r:id="rId2" action="ppaction://hlinkfile"/>
              </a:rPr>
              <a:t>方式实现素数的判定</a:t>
            </a:r>
            <a:r>
              <a:rPr lang="zh-CN" altLang="zh-CN" dirty="0" smtClean="0">
                <a:hlinkClick r:id="rId2" action="ppaction://hlinkfile"/>
              </a:rPr>
              <a:t>。</a:t>
            </a:r>
            <a:endParaRPr lang="zh-CN" altLang="zh-CN" dirty="0"/>
          </a:p>
        </p:txBody>
      </p:sp>
    </p:spTree>
    <p:extLst>
      <p:ext uri="{BB962C8B-B14F-4D97-AF65-F5344CB8AC3E}">
        <p14:creationId xmlns:p14="http://schemas.microsoft.com/office/powerpoint/2010/main" val="7871973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TextBox 2"/>
          <p:cNvSpPr txBox="1"/>
          <p:nvPr/>
        </p:nvSpPr>
        <p:spPr>
          <a:xfrm>
            <a:off x="946298" y="1212112"/>
            <a:ext cx="10196623" cy="923330"/>
          </a:xfrm>
          <a:prstGeom prst="rect">
            <a:avLst/>
          </a:prstGeom>
          <a:noFill/>
        </p:spPr>
        <p:txBody>
          <a:bodyPr wrap="square" rtlCol="0">
            <a:spAutoFit/>
          </a:bodyPr>
          <a:lstStyle/>
          <a:p>
            <a:pPr indent="446088"/>
            <a:r>
              <a:rPr lang="en-US" altLang="zh-CN" dirty="0" err="1"/>
              <a:t>goto</a:t>
            </a:r>
            <a:r>
              <a:rPr lang="en-US" altLang="zh-CN" dirty="0"/>
              <a:t> </a:t>
            </a:r>
            <a:r>
              <a:rPr lang="zh-CN" altLang="zh-CN" dirty="0"/>
              <a:t>语句可以将程序的执行流程从一个地方转移到另一个地方，非常灵活，但容易造成程序结构混乱的局面，应该有节制地、合理地使用</a:t>
            </a:r>
            <a:r>
              <a:rPr lang="en-US" altLang="zh-CN" dirty="0" err="1"/>
              <a:t>goto</a:t>
            </a:r>
            <a:r>
              <a:rPr lang="zh-CN" altLang="zh-CN" dirty="0"/>
              <a:t>语句。</a:t>
            </a:r>
          </a:p>
          <a:p>
            <a:pPr indent="446088"/>
            <a:r>
              <a:rPr lang="zh-CN" altLang="zh-CN" dirty="0"/>
              <a:t>语法形式</a:t>
            </a:r>
            <a:r>
              <a:rPr lang="zh-CN" altLang="zh-CN" dirty="0" smtClean="0"/>
              <a:t>：</a:t>
            </a:r>
            <a:endParaRPr lang="zh-CN" altLang="zh-CN" dirty="0"/>
          </a:p>
        </p:txBody>
      </p:sp>
      <p:sp>
        <p:nvSpPr>
          <p:cNvPr id="4" name="TextBox 3"/>
          <p:cNvSpPr txBox="1"/>
          <p:nvPr/>
        </p:nvSpPr>
        <p:spPr>
          <a:xfrm>
            <a:off x="1282045" y="2209870"/>
            <a:ext cx="9473609" cy="1021556"/>
          </a:xfrm>
          <a:prstGeom prst="roundRect">
            <a:avLst/>
          </a:prstGeom>
          <a:solidFill>
            <a:srgbClr val="EDD0D0"/>
          </a:solidFill>
        </p:spPr>
        <p:txBody>
          <a:bodyPr wrap="square" rtlCol="0">
            <a:spAutoFit/>
          </a:bodyPr>
          <a:lstStyle/>
          <a:p>
            <a:r>
              <a:rPr lang="en-US" altLang="zh-CN" dirty="0" err="1"/>
              <a:t>goto</a:t>
            </a:r>
            <a:r>
              <a:rPr lang="en-US" altLang="zh-CN" dirty="0"/>
              <a:t>  </a:t>
            </a:r>
            <a:r>
              <a:rPr lang="zh-CN" altLang="zh-CN" dirty="0"/>
              <a:t>标号</a:t>
            </a:r>
            <a:r>
              <a:rPr lang="en-US" altLang="zh-CN" dirty="0"/>
              <a:t>;</a:t>
            </a:r>
            <a:endParaRPr lang="zh-CN" altLang="zh-CN" dirty="0"/>
          </a:p>
          <a:p>
            <a:r>
              <a:rPr lang="en-US" altLang="zh-CN" dirty="0"/>
              <a:t>	…</a:t>
            </a:r>
            <a:endParaRPr lang="zh-CN" altLang="zh-CN" dirty="0"/>
          </a:p>
          <a:p>
            <a:r>
              <a:rPr lang="zh-CN" altLang="zh-CN" dirty="0"/>
              <a:t>标号</a:t>
            </a:r>
            <a:r>
              <a:rPr lang="en-US" altLang="zh-CN" dirty="0"/>
              <a:t>: </a:t>
            </a:r>
            <a:r>
              <a:rPr lang="zh-CN" altLang="zh-CN" dirty="0"/>
              <a:t>语句</a:t>
            </a:r>
            <a:r>
              <a:rPr lang="en-US" altLang="zh-CN" dirty="0" smtClean="0"/>
              <a:t>;</a:t>
            </a:r>
            <a:endParaRPr lang="zh-CN" altLang="zh-CN" dirty="0"/>
          </a:p>
        </p:txBody>
      </p:sp>
      <p:sp>
        <p:nvSpPr>
          <p:cNvPr id="5" name="矩形 4"/>
          <p:cNvSpPr/>
          <p:nvPr/>
        </p:nvSpPr>
        <p:spPr>
          <a:xfrm>
            <a:off x="1166037" y="3338623"/>
            <a:ext cx="9976884" cy="646331"/>
          </a:xfrm>
          <a:prstGeom prst="rect">
            <a:avLst/>
          </a:prstGeom>
        </p:spPr>
        <p:txBody>
          <a:bodyPr wrap="square">
            <a:spAutoFit/>
          </a:bodyPr>
          <a:lstStyle/>
          <a:p>
            <a:r>
              <a:rPr lang="zh-CN" altLang="zh-CN" dirty="0"/>
              <a:t>其中，“标号”就是定位在某一语句之前的一个标识符，称为标号语句，它给出了</a:t>
            </a:r>
            <a:r>
              <a:rPr lang="en-US" altLang="zh-CN" baseline="-25000" dirty="0"/>
              <a:t> </a:t>
            </a:r>
            <a:r>
              <a:rPr lang="en-US" altLang="zh-CN" dirty="0" err="1"/>
              <a:t>goto</a:t>
            </a:r>
            <a:r>
              <a:rPr lang="zh-CN" altLang="zh-CN" dirty="0"/>
              <a:t>语句转向的目标。</a:t>
            </a:r>
            <a:endParaRPr lang="zh-CN" altLang="en-US" dirty="0"/>
          </a:p>
        </p:txBody>
      </p:sp>
    </p:spTree>
    <p:extLst>
      <p:ext uri="{BB962C8B-B14F-4D97-AF65-F5344CB8AC3E}">
        <p14:creationId xmlns:p14="http://schemas.microsoft.com/office/powerpoint/2010/main" val="3815349355"/>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TextBox 2"/>
          <p:cNvSpPr txBox="1"/>
          <p:nvPr/>
        </p:nvSpPr>
        <p:spPr>
          <a:xfrm>
            <a:off x="1020726" y="1201479"/>
            <a:ext cx="10079665" cy="646331"/>
          </a:xfrm>
          <a:prstGeom prst="rect">
            <a:avLst/>
          </a:prstGeom>
          <a:noFill/>
        </p:spPr>
        <p:txBody>
          <a:bodyPr wrap="square" rtlCol="0">
            <a:spAutoFit/>
          </a:bodyPr>
          <a:lstStyle/>
          <a:p>
            <a:r>
              <a:rPr lang="zh-CN" altLang="zh-CN" dirty="0"/>
              <a:t>【例</a:t>
            </a:r>
            <a:r>
              <a:rPr lang="en-US" altLang="zh-CN" b="1" dirty="0"/>
              <a:t>2.10</a:t>
            </a:r>
            <a:r>
              <a:rPr lang="zh-CN" altLang="zh-CN" dirty="0"/>
              <a:t>】 用</a:t>
            </a:r>
            <a:r>
              <a:rPr lang="en-US" altLang="zh-CN" dirty="0"/>
              <a:t> </a:t>
            </a:r>
            <a:r>
              <a:rPr lang="en-US" altLang="zh-CN" dirty="0" err="1"/>
              <a:t>goto</a:t>
            </a:r>
            <a:r>
              <a:rPr lang="en-US" altLang="zh-CN" dirty="0"/>
              <a:t> </a:t>
            </a:r>
            <a:r>
              <a:rPr lang="zh-CN" altLang="zh-CN" dirty="0"/>
              <a:t>语句编写“百钱百鸡问题”程序。公鸡</a:t>
            </a:r>
            <a:r>
              <a:rPr lang="en-US" altLang="zh-CN" dirty="0"/>
              <a:t>5</a:t>
            </a:r>
            <a:r>
              <a:rPr lang="zh-CN" altLang="zh-CN" dirty="0"/>
              <a:t>元一只，母鸡</a:t>
            </a:r>
            <a:r>
              <a:rPr lang="en-US" altLang="zh-CN" dirty="0"/>
              <a:t>3</a:t>
            </a:r>
            <a:r>
              <a:rPr lang="zh-CN" altLang="zh-CN" dirty="0"/>
              <a:t>元一只，小鸡</a:t>
            </a:r>
            <a:r>
              <a:rPr lang="en-US" altLang="zh-CN" dirty="0"/>
              <a:t>1</a:t>
            </a:r>
            <a:r>
              <a:rPr lang="zh-CN" altLang="zh-CN" dirty="0"/>
              <a:t>元三只，问</a:t>
            </a:r>
            <a:r>
              <a:rPr lang="en-US" altLang="zh-CN" dirty="0"/>
              <a:t>100</a:t>
            </a:r>
            <a:r>
              <a:rPr lang="zh-CN" altLang="zh-CN" dirty="0"/>
              <a:t>元钱可买公鸡、母鸡、小鸡各多少只</a:t>
            </a:r>
            <a:r>
              <a:rPr lang="zh-CN" altLang="zh-CN" dirty="0" smtClean="0"/>
              <a:t>？</a:t>
            </a:r>
            <a:endParaRPr lang="zh-CN" altLang="zh-CN" dirty="0"/>
          </a:p>
        </p:txBody>
      </p:sp>
      <p:sp>
        <p:nvSpPr>
          <p:cNvPr id="4" name="TextBox 3"/>
          <p:cNvSpPr txBox="1"/>
          <p:nvPr/>
        </p:nvSpPr>
        <p:spPr>
          <a:xfrm>
            <a:off x="1297172" y="1847810"/>
            <a:ext cx="9803219" cy="4925556"/>
          </a:xfrm>
          <a:prstGeom prst="roundRect">
            <a:avLst>
              <a:gd name="adj" fmla="val 3342"/>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Ex2_10</a:t>
            </a:r>
            <a:endParaRPr lang="zh-CN" altLang="zh-CN" sz="1400" dirty="0"/>
          </a:p>
          <a:p>
            <a:r>
              <a:rPr lang="en-US" altLang="zh-CN" sz="1400" dirty="0"/>
              <a:t>{</a:t>
            </a:r>
            <a:endParaRPr lang="zh-CN" altLang="zh-CN" sz="1400" dirty="0"/>
          </a:p>
          <a:p>
            <a:r>
              <a:rPr lang="en-US" altLang="zh-CN" sz="1400" dirty="0"/>
              <a:t>    class Chook100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x , y , z ; </a:t>
            </a:r>
            <a:endParaRPr lang="zh-CN" altLang="zh-CN" sz="1400" dirty="0"/>
          </a:p>
          <a:p>
            <a:r>
              <a:rPr lang="en-US" altLang="zh-CN" sz="1400" dirty="0"/>
              <a:t>            x=y=z=0;</a:t>
            </a:r>
            <a:endParaRPr lang="zh-CN" altLang="zh-CN" sz="1400" dirty="0"/>
          </a:p>
          <a:p>
            <a:r>
              <a:rPr lang="en-US" altLang="zh-CN" sz="1400" dirty="0"/>
              <a:t>            for ( x=1;  x&lt;=100/5;  x++)</a:t>
            </a:r>
            <a:endParaRPr lang="zh-CN" altLang="zh-CN" sz="1400" dirty="0"/>
          </a:p>
          <a:p>
            <a:r>
              <a:rPr lang="en-US" altLang="zh-CN" sz="1400" dirty="0"/>
              <a:t>                for ( y=1; y&lt;=100/3; y++)</a:t>
            </a:r>
            <a:endParaRPr lang="zh-CN" altLang="zh-CN" sz="1400" dirty="0"/>
          </a:p>
          <a:p>
            <a:r>
              <a:rPr lang="en-US" altLang="zh-CN" sz="1400" dirty="0"/>
              <a:t>                {</a:t>
            </a:r>
            <a:endParaRPr lang="zh-CN" altLang="zh-CN" sz="1400" dirty="0"/>
          </a:p>
          <a:p>
            <a:r>
              <a:rPr lang="en-US" altLang="zh-CN" sz="1400" dirty="0"/>
              <a:t>                    z = 100-x-y;</a:t>
            </a:r>
            <a:endParaRPr lang="zh-CN" altLang="zh-CN" sz="1400" dirty="0"/>
          </a:p>
          <a:p>
            <a:r>
              <a:rPr lang="en-US" altLang="zh-CN" sz="1400" dirty="0"/>
              <a:t>                    if (z%3==0 &amp;&amp; 5*x+3*</a:t>
            </a:r>
            <a:r>
              <a:rPr lang="en-US" altLang="zh-CN" sz="1400" dirty="0" err="1"/>
              <a:t>y+z</a:t>
            </a:r>
            <a:r>
              <a:rPr lang="en-US" altLang="zh-CN" sz="1400" dirty="0"/>
              <a:t>/3==100)</a:t>
            </a:r>
            <a:endParaRPr lang="zh-CN" altLang="zh-CN" sz="1400" dirty="0"/>
          </a:p>
          <a:p>
            <a:r>
              <a:rPr lang="en-US" altLang="zh-CN" sz="1400" dirty="0"/>
              <a:t>                        </a:t>
            </a:r>
            <a:r>
              <a:rPr lang="en-US" altLang="zh-CN" sz="1400" dirty="0" err="1"/>
              <a:t>goto</a:t>
            </a:r>
            <a:r>
              <a:rPr lang="en-US" altLang="zh-CN" sz="1400" dirty="0"/>
              <a:t> end; // </a:t>
            </a:r>
            <a:r>
              <a:rPr lang="zh-CN" altLang="zh-CN" sz="1400" dirty="0"/>
              <a:t>直接从内循环跳出，跳了二层循环，这是</a:t>
            </a:r>
            <a:r>
              <a:rPr lang="en-US" altLang="zh-CN" sz="1400" dirty="0"/>
              <a:t>break</a:t>
            </a:r>
            <a:r>
              <a:rPr lang="zh-CN" altLang="zh-CN" sz="1400" dirty="0"/>
              <a:t>语句做不到的</a:t>
            </a:r>
          </a:p>
          <a:p>
            <a:r>
              <a:rPr lang="en-US" altLang="zh-CN" sz="1400" dirty="0"/>
              <a:t>                }</a:t>
            </a:r>
            <a:endParaRPr lang="zh-CN" altLang="zh-CN" sz="1400" dirty="0"/>
          </a:p>
          <a:p>
            <a:r>
              <a:rPr lang="en-US" altLang="zh-CN" sz="1400" dirty="0"/>
              <a:t>            end:  </a:t>
            </a:r>
            <a:r>
              <a:rPr lang="en-US" altLang="zh-CN" sz="1400" dirty="0" err="1"/>
              <a:t>Console.WriteLine</a:t>
            </a:r>
            <a:r>
              <a:rPr lang="en-US" altLang="zh-CN" sz="1400" dirty="0"/>
              <a:t>("Cock={0}  Hen={1}  Chick={2}",</a:t>
            </a:r>
            <a:r>
              <a:rPr lang="en-US" altLang="zh-CN" sz="1400" dirty="0" err="1"/>
              <a:t>x,y,z</a:t>
            </a:r>
            <a:r>
              <a:rPr lang="en-US" altLang="zh-CN" sz="1400" dirty="0"/>
              <a:t>);</a:t>
            </a:r>
            <a:endParaRPr lang="zh-CN" altLang="zh-CN" sz="1400" dirty="0"/>
          </a:p>
          <a:p>
            <a:r>
              <a:rPr lang="en-US" altLang="zh-CN" sz="1400" dirty="0"/>
              <a:t>            </a:t>
            </a:r>
            <a:r>
              <a:rPr lang="en-US" altLang="zh-CN" sz="1400" dirty="0" err="1"/>
              <a:t>Console.Read</a:t>
            </a:r>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Tree>
    <p:extLst>
      <p:ext uri="{BB962C8B-B14F-4D97-AF65-F5344CB8AC3E}">
        <p14:creationId xmlns:p14="http://schemas.microsoft.com/office/powerpoint/2010/main" val="948945344"/>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矩形 2"/>
          <p:cNvSpPr/>
          <p:nvPr/>
        </p:nvSpPr>
        <p:spPr>
          <a:xfrm>
            <a:off x="1128515" y="1170986"/>
            <a:ext cx="3172663" cy="369332"/>
          </a:xfrm>
          <a:prstGeom prst="rect">
            <a:avLst/>
          </a:prstGeom>
        </p:spPr>
        <p:txBody>
          <a:bodyPr wrap="none">
            <a:spAutoFit/>
          </a:bodyPr>
          <a:lstStyle/>
          <a:p>
            <a:r>
              <a:rPr lang="zh-CN" altLang="zh-CN" dirty="0"/>
              <a:t>程序运行结果如图</a:t>
            </a:r>
            <a:r>
              <a:rPr lang="en-US" altLang="zh-CN" dirty="0"/>
              <a:t>2.19</a:t>
            </a:r>
            <a:r>
              <a:rPr lang="zh-CN" altLang="zh-CN" dirty="0"/>
              <a:t>所示。</a:t>
            </a:r>
          </a:p>
        </p:txBody>
      </p:sp>
      <p:pic>
        <p:nvPicPr>
          <p:cNvPr id="50178" name="图片 41"/>
          <p:cNvPicPr>
            <a:picLocks noChangeAspect="1" noChangeArrowheads="1"/>
          </p:cNvPicPr>
          <p:nvPr/>
        </p:nvPicPr>
        <p:blipFill>
          <a:blip r:embed="rId2">
            <a:extLst>
              <a:ext uri="{28A0092B-C50C-407E-A947-70E740481C1C}">
                <a14:useLocalDpi xmlns:a14="http://schemas.microsoft.com/office/drawing/2010/main" val="0"/>
              </a:ext>
            </a:extLst>
          </a:blip>
          <a:srcRect b="28326"/>
          <a:stretch>
            <a:fillRect/>
          </a:stretch>
        </p:blipFill>
        <p:spPr bwMode="auto">
          <a:xfrm>
            <a:off x="2333182" y="1616039"/>
            <a:ext cx="2862774" cy="38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72662" y="2149179"/>
            <a:ext cx="5891356" cy="369332"/>
          </a:xfrm>
          <a:prstGeom prst="rect">
            <a:avLst/>
          </a:prstGeom>
        </p:spPr>
        <p:txBody>
          <a:bodyPr wrap="none">
            <a:spAutoFit/>
          </a:bodyPr>
          <a:lstStyle/>
          <a:p>
            <a:r>
              <a:rPr lang="zh-CN" altLang="zh-CN" dirty="0"/>
              <a:t>另外，</a:t>
            </a:r>
            <a:r>
              <a:rPr lang="en-US" altLang="zh-CN" dirty="0" err="1"/>
              <a:t>goto</a:t>
            </a:r>
            <a:r>
              <a:rPr lang="zh-CN" altLang="zh-CN" dirty="0"/>
              <a:t>语句如果用在</a:t>
            </a:r>
            <a:r>
              <a:rPr lang="en-US" altLang="zh-CN" dirty="0"/>
              <a:t>switch</a:t>
            </a:r>
            <a:r>
              <a:rPr lang="zh-CN" altLang="zh-CN" dirty="0"/>
              <a:t>语句中，语法形式如下：</a:t>
            </a:r>
          </a:p>
        </p:txBody>
      </p:sp>
      <p:sp>
        <p:nvSpPr>
          <p:cNvPr id="5" name="圆角矩形 4"/>
          <p:cNvSpPr/>
          <p:nvPr/>
        </p:nvSpPr>
        <p:spPr>
          <a:xfrm>
            <a:off x="1253177" y="2518511"/>
            <a:ext cx="9655827" cy="715089"/>
          </a:xfrm>
          <a:prstGeom prst="roundRect">
            <a:avLst/>
          </a:prstGeom>
          <a:solidFill>
            <a:srgbClr val="EDD0D0"/>
          </a:solidFill>
        </p:spPr>
        <p:txBody>
          <a:bodyPr wrap="square">
            <a:spAutoFit/>
          </a:bodyPr>
          <a:lstStyle/>
          <a:p>
            <a:r>
              <a:rPr lang="en-US" altLang="zh-CN" dirty="0" err="1"/>
              <a:t>goto</a:t>
            </a:r>
            <a:r>
              <a:rPr lang="en-US" altLang="zh-CN" dirty="0"/>
              <a:t>  case </a:t>
            </a:r>
            <a:r>
              <a:rPr lang="zh-CN" altLang="zh-CN" dirty="0"/>
              <a:t>常量</a:t>
            </a:r>
            <a:r>
              <a:rPr lang="en-US" altLang="zh-CN" dirty="0"/>
              <a:t>;</a:t>
            </a:r>
            <a:endParaRPr lang="zh-CN" altLang="zh-CN" dirty="0"/>
          </a:p>
          <a:p>
            <a:r>
              <a:rPr lang="en-US" altLang="zh-CN" dirty="0" err="1"/>
              <a:t>goto</a:t>
            </a:r>
            <a:r>
              <a:rPr lang="en-US" altLang="zh-CN" dirty="0"/>
              <a:t>  default ;</a:t>
            </a:r>
            <a:endParaRPr lang="zh-CN" altLang="zh-CN" dirty="0"/>
          </a:p>
        </p:txBody>
      </p:sp>
      <p:sp>
        <p:nvSpPr>
          <p:cNvPr id="6" name="矩形 5"/>
          <p:cNvSpPr/>
          <p:nvPr/>
        </p:nvSpPr>
        <p:spPr>
          <a:xfrm>
            <a:off x="1140763" y="3361297"/>
            <a:ext cx="5673348" cy="369332"/>
          </a:xfrm>
          <a:prstGeom prst="rect">
            <a:avLst/>
          </a:prstGeom>
        </p:spPr>
        <p:txBody>
          <a:bodyPr wrap="none">
            <a:spAutoFit/>
          </a:bodyPr>
          <a:lstStyle/>
          <a:p>
            <a:r>
              <a:rPr lang="zh-CN" altLang="zh-CN" dirty="0"/>
              <a:t>它只能在本</a:t>
            </a:r>
            <a:r>
              <a:rPr lang="en-US" altLang="zh-CN" dirty="0"/>
              <a:t>switch</a:t>
            </a:r>
            <a:r>
              <a:rPr lang="zh-CN" altLang="zh-CN" dirty="0"/>
              <a:t>语句中从一种情况转向另一种情况。</a:t>
            </a:r>
          </a:p>
        </p:txBody>
      </p:sp>
    </p:spTree>
    <p:extLst>
      <p:ext uri="{BB962C8B-B14F-4D97-AF65-F5344CB8AC3E}">
        <p14:creationId xmlns:p14="http://schemas.microsoft.com/office/powerpoint/2010/main" val="195442746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矩形 2"/>
          <p:cNvSpPr/>
          <p:nvPr/>
        </p:nvSpPr>
        <p:spPr>
          <a:xfrm>
            <a:off x="1467425" y="1202883"/>
            <a:ext cx="3685689" cy="369332"/>
          </a:xfrm>
          <a:prstGeom prst="rect">
            <a:avLst/>
          </a:prstGeom>
        </p:spPr>
        <p:txBody>
          <a:bodyPr wrap="none">
            <a:spAutoFit/>
          </a:bodyPr>
          <a:lstStyle/>
          <a:p>
            <a:r>
              <a:rPr lang="zh-CN" altLang="zh-CN" dirty="0"/>
              <a:t>【例</a:t>
            </a:r>
            <a:r>
              <a:rPr lang="en-US" altLang="zh-CN" b="1" dirty="0"/>
              <a:t>2.11</a:t>
            </a:r>
            <a:r>
              <a:rPr lang="zh-CN" altLang="zh-CN" dirty="0"/>
              <a:t>】 </a:t>
            </a:r>
            <a:r>
              <a:rPr lang="zh-CN" altLang="zh-CN" dirty="0">
                <a:hlinkClick r:id="rId2" action="ppaction://hlinkfile"/>
              </a:rPr>
              <a:t>缩写课程表查询程序。</a:t>
            </a:r>
            <a:endParaRPr lang="zh-CN" altLang="zh-CN" dirty="0"/>
          </a:p>
        </p:txBody>
      </p:sp>
      <p:sp>
        <p:nvSpPr>
          <p:cNvPr id="4" name="矩形 3"/>
          <p:cNvSpPr/>
          <p:nvPr/>
        </p:nvSpPr>
        <p:spPr>
          <a:xfrm>
            <a:off x="1638877" y="1581444"/>
            <a:ext cx="3172663" cy="369332"/>
          </a:xfrm>
          <a:prstGeom prst="rect">
            <a:avLst/>
          </a:prstGeom>
        </p:spPr>
        <p:txBody>
          <a:bodyPr wrap="none">
            <a:spAutoFit/>
          </a:bodyPr>
          <a:lstStyle/>
          <a:p>
            <a:r>
              <a:rPr lang="zh-CN" altLang="zh-CN" dirty="0"/>
              <a:t>程序运行结果如图</a:t>
            </a:r>
            <a:r>
              <a:rPr lang="en-US" altLang="zh-CN" dirty="0"/>
              <a:t>2.20</a:t>
            </a:r>
            <a:r>
              <a:rPr lang="zh-CN" altLang="zh-CN" dirty="0"/>
              <a:t>所示。</a:t>
            </a:r>
          </a:p>
        </p:txBody>
      </p:sp>
      <p:pic>
        <p:nvPicPr>
          <p:cNvPr id="51202" name="图片 44"/>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2769393" y="2115436"/>
            <a:ext cx="4269359" cy="92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5480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2</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7804034" y="3535178"/>
            <a:ext cx="2509020" cy="584775"/>
          </a:xfrm>
          <a:prstGeom prst="rect">
            <a:avLst/>
          </a:prstGeom>
          <a:noFill/>
        </p:spPr>
        <p:txBody>
          <a:bodyPr wrap="none" rtlCol="0">
            <a:spAutoFit/>
          </a:bodyPr>
          <a:lstStyle/>
          <a:p>
            <a:r>
              <a:rPr lang="en-US" altLang="zh-CN" sz="3200" b="1" dirty="0" smtClean="0"/>
              <a:t>——</a:t>
            </a:r>
            <a:r>
              <a:rPr lang="zh-CN" altLang="zh-CN" sz="3200" b="1" dirty="0"/>
              <a:t>数</a:t>
            </a:r>
            <a:r>
              <a:rPr lang="en-US" altLang="zh-CN" sz="3200" b="1" dirty="0"/>
              <a:t>  </a:t>
            </a:r>
            <a:r>
              <a:rPr lang="en-US" altLang="zh-CN" sz="3200" b="1" dirty="0" smtClean="0"/>
              <a:t>    </a:t>
            </a:r>
            <a:r>
              <a:rPr lang="zh-CN" altLang="zh-CN" sz="3200" b="1" dirty="0"/>
              <a:t>组</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1013187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smtClean="0"/>
              <a:t>一</a:t>
            </a:r>
            <a:r>
              <a:rPr lang="en-US" altLang="zh-CN" sz="2800" b="1" dirty="0" smtClean="0"/>
              <a:t> </a:t>
            </a:r>
            <a:r>
              <a:rPr lang="zh-CN" altLang="zh-CN" sz="2800" b="1" dirty="0" smtClean="0"/>
              <a:t>维</a:t>
            </a:r>
            <a:r>
              <a:rPr lang="en-US" altLang="zh-CN" sz="2800" b="1" dirty="0" smtClean="0"/>
              <a:t> </a:t>
            </a:r>
            <a:r>
              <a:rPr lang="zh-CN" altLang="zh-CN" sz="2800" b="1" dirty="0" smtClean="0"/>
              <a:t>数</a:t>
            </a:r>
            <a:r>
              <a:rPr lang="en-US" altLang="zh-CN" sz="2800" b="1" dirty="0" smtClean="0"/>
              <a:t> </a:t>
            </a:r>
            <a:r>
              <a:rPr lang="zh-CN" altLang="zh-CN" sz="2800" b="1" dirty="0" smtClean="0"/>
              <a:t>组</a:t>
            </a:r>
            <a:endParaRPr lang="zh-CN" altLang="zh-CN" sz="2800" b="1" dirty="0"/>
          </a:p>
        </p:txBody>
      </p:sp>
      <p:sp>
        <p:nvSpPr>
          <p:cNvPr id="2" name="矩形 1"/>
          <p:cNvSpPr/>
          <p:nvPr/>
        </p:nvSpPr>
        <p:spPr>
          <a:xfrm>
            <a:off x="2866751" y="3981910"/>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．一维数组的声明</a:t>
            </a:r>
          </a:p>
        </p:txBody>
      </p:sp>
      <p:sp>
        <p:nvSpPr>
          <p:cNvPr id="3" name="矩形 2"/>
          <p:cNvSpPr/>
          <p:nvPr/>
        </p:nvSpPr>
        <p:spPr>
          <a:xfrm>
            <a:off x="5099323" y="3981910"/>
            <a:ext cx="2404826"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．一维数组的初始化</a:t>
            </a:r>
          </a:p>
        </p:txBody>
      </p:sp>
      <p:sp>
        <p:nvSpPr>
          <p:cNvPr id="4" name="矩形 3"/>
          <p:cNvSpPr/>
          <p:nvPr/>
        </p:nvSpPr>
        <p:spPr>
          <a:xfrm>
            <a:off x="7599846" y="3988367"/>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．一维数组的引用</a:t>
            </a:r>
          </a:p>
        </p:txBody>
      </p:sp>
    </p:spTree>
    <p:extLst>
      <p:ext uri="{BB962C8B-B14F-4D97-AF65-F5344CB8AC3E}">
        <p14:creationId xmlns:p14="http://schemas.microsoft.com/office/powerpoint/2010/main" val="393966892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引用类型</a:t>
            </a:r>
          </a:p>
        </p:txBody>
      </p:sp>
      <p:sp>
        <p:nvSpPr>
          <p:cNvPr id="2" name="TextBox 1"/>
          <p:cNvSpPr txBox="1"/>
          <p:nvPr/>
        </p:nvSpPr>
        <p:spPr>
          <a:xfrm>
            <a:off x="956930" y="1264124"/>
            <a:ext cx="10313582" cy="1200329"/>
          </a:xfrm>
          <a:prstGeom prst="rect">
            <a:avLst/>
          </a:prstGeom>
          <a:noFill/>
        </p:spPr>
        <p:txBody>
          <a:bodyPr wrap="square" rtlCol="0">
            <a:spAutoFit/>
          </a:bodyPr>
          <a:lstStyle/>
          <a:p>
            <a:pPr indent="446088"/>
            <a:r>
              <a:rPr lang="zh-CN" altLang="zh-CN" dirty="0"/>
              <a:t>一个引用类型的变量不存储它们所代表的实际数据，而是存储实际数据的引用。引用类型分</a:t>
            </a:r>
            <a:r>
              <a:rPr lang="en-US" altLang="zh-CN" dirty="0"/>
              <a:t>3</a:t>
            </a:r>
            <a:r>
              <a:rPr lang="zh-CN" altLang="zh-CN" dirty="0"/>
              <a:t>步创建：首先在栈内存上创建一个引用变量，然后在堆内存上创建对象本身，最后把这个对象所在内存的句柄（首地址）赋给引用变量。</a:t>
            </a:r>
          </a:p>
          <a:p>
            <a:pPr indent="446088"/>
            <a:r>
              <a:rPr lang="zh-CN" altLang="zh-CN" dirty="0"/>
              <a:t>例如</a:t>
            </a:r>
            <a:r>
              <a:rPr lang="zh-CN" altLang="zh-CN" dirty="0" smtClean="0"/>
              <a:t>：</a:t>
            </a:r>
            <a:endParaRPr lang="zh-CN" altLang="zh-CN" dirty="0"/>
          </a:p>
        </p:txBody>
      </p:sp>
      <p:sp>
        <p:nvSpPr>
          <p:cNvPr id="3" name="圆角矩形 2"/>
          <p:cNvSpPr/>
          <p:nvPr/>
        </p:nvSpPr>
        <p:spPr>
          <a:xfrm>
            <a:off x="1431851" y="2505670"/>
            <a:ext cx="9147544" cy="1021556"/>
          </a:xfrm>
          <a:prstGeom prst="roundRect">
            <a:avLst/>
          </a:prstGeom>
          <a:solidFill>
            <a:srgbClr val="EDD0D0"/>
          </a:solidFill>
        </p:spPr>
        <p:txBody>
          <a:bodyPr wrap="square">
            <a:spAutoFit/>
          </a:bodyPr>
          <a:lstStyle/>
          <a:p>
            <a:r>
              <a:rPr lang="en-US" altLang="zh-CN" dirty="0"/>
              <a:t>string s1, s2;</a:t>
            </a:r>
            <a:endParaRPr lang="zh-CN" altLang="zh-CN" dirty="0"/>
          </a:p>
          <a:p>
            <a:r>
              <a:rPr lang="en-US" altLang="zh-CN" dirty="0"/>
              <a:t>s1="ABCD";</a:t>
            </a:r>
            <a:endParaRPr lang="zh-CN" altLang="zh-CN" dirty="0"/>
          </a:p>
          <a:p>
            <a:r>
              <a:rPr lang="en-US" altLang="zh-CN" dirty="0"/>
              <a:t>s2 = s1;</a:t>
            </a:r>
            <a:endParaRPr lang="zh-CN" altLang="zh-CN" dirty="0"/>
          </a:p>
        </p:txBody>
      </p:sp>
      <p:sp>
        <p:nvSpPr>
          <p:cNvPr id="4" name="矩形 3"/>
          <p:cNvSpPr/>
          <p:nvPr/>
        </p:nvSpPr>
        <p:spPr>
          <a:xfrm>
            <a:off x="956930" y="3626278"/>
            <a:ext cx="10313582" cy="646331"/>
          </a:xfrm>
          <a:prstGeom prst="rect">
            <a:avLst/>
          </a:prstGeom>
        </p:spPr>
        <p:txBody>
          <a:bodyPr wrap="square">
            <a:spAutoFit/>
          </a:bodyPr>
          <a:lstStyle/>
          <a:p>
            <a:r>
              <a:rPr lang="zh-CN" altLang="zh-CN" dirty="0"/>
              <a:t>其中，</a:t>
            </a:r>
            <a:r>
              <a:rPr lang="en-US" altLang="zh-CN" dirty="0"/>
              <a:t>s1</a:t>
            </a:r>
            <a:r>
              <a:rPr lang="zh-CN" altLang="zh-CN" dirty="0"/>
              <a:t>、</a:t>
            </a:r>
            <a:r>
              <a:rPr lang="en-US" altLang="zh-CN" dirty="0"/>
              <a:t>s2</a:t>
            </a:r>
            <a:r>
              <a:rPr lang="zh-CN" altLang="zh-CN" dirty="0"/>
              <a:t>都是指向字符串“</a:t>
            </a:r>
            <a:r>
              <a:rPr lang="en-US" altLang="zh-CN" dirty="0"/>
              <a:t>ABCD</a:t>
            </a:r>
            <a:r>
              <a:rPr lang="zh-CN" altLang="zh-CN" dirty="0"/>
              <a:t>”的引用变量，</a:t>
            </a:r>
            <a:r>
              <a:rPr lang="en-US" altLang="zh-CN" dirty="0"/>
              <a:t>s1</a:t>
            </a:r>
            <a:r>
              <a:rPr lang="zh-CN" altLang="zh-CN" dirty="0"/>
              <a:t>的值是“</a:t>
            </a:r>
            <a:r>
              <a:rPr lang="en-US" altLang="zh-CN" dirty="0"/>
              <a:t>ABCD</a:t>
            </a:r>
            <a:r>
              <a:rPr lang="zh-CN" altLang="zh-CN" dirty="0"/>
              <a:t>”存放在内存中的</a:t>
            </a:r>
            <a:r>
              <a:rPr lang="zh-CN" altLang="zh-CN" b="1" dirty="0"/>
              <a:t>地址</a:t>
            </a:r>
            <a:r>
              <a:rPr lang="zh-CN" altLang="zh-CN" dirty="0"/>
              <a:t>（即引用），两个引用型变量之间的赋值，使得</a:t>
            </a:r>
            <a:r>
              <a:rPr lang="en-US" altLang="zh-CN" dirty="0"/>
              <a:t>s2</a:t>
            </a:r>
            <a:r>
              <a:rPr lang="zh-CN" altLang="zh-CN" dirty="0"/>
              <a:t>、</a:t>
            </a:r>
            <a:r>
              <a:rPr lang="en-US" altLang="zh-CN" dirty="0"/>
              <a:t>s1</a:t>
            </a:r>
            <a:r>
              <a:rPr lang="zh-CN" altLang="zh-CN" dirty="0"/>
              <a:t>都成为对“</a:t>
            </a:r>
            <a:r>
              <a:rPr lang="en-US" altLang="zh-CN" dirty="0"/>
              <a:t>ABCD</a:t>
            </a:r>
            <a:r>
              <a:rPr lang="zh-CN" altLang="zh-CN" dirty="0"/>
              <a:t>”的引用，如图</a:t>
            </a:r>
            <a:r>
              <a:rPr lang="en-US" altLang="zh-CN" dirty="0"/>
              <a:t>2.2</a:t>
            </a:r>
            <a:r>
              <a:rPr lang="zh-CN" altLang="zh-CN" dirty="0"/>
              <a:t>所示。</a:t>
            </a:r>
          </a:p>
        </p:txBody>
      </p:sp>
      <p:pic>
        <p:nvPicPr>
          <p:cNvPr id="4098" name="Picture 2" descr="2t2"/>
          <p:cNvPicPr>
            <a:picLocks noChangeAspect="1" noChangeArrowheads="1"/>
          </p:cNvPicPr>
          <p:nvPr/>
        </p:nvPicPr>
        <p:blipFill>
          <a:blip r:embed="rId3" cstate="print">
            <a:extLst>
              <a:ext uri="{28A0092B-C50C-407E-A947-70E740481C1C}">
                <a14:useLocalDpi xmlns:a14="http://schemas.microsoft.com/office/drawing/2010/main" val="0"/>
              </a:ext>
            </a:extLst>
          </a:blip>
          <a:srcRect t="3401" b="2861"/>
          <a:stretch>
            <a:fillRect/>
          </a:stretch>
        </p:blipFill>
        <p:spPr bwMode="auto">
          <a:xfrm>
            <a:off x="3982299" y="4430823"/>
            <a:ext cx="4501913" cy="16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3200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．一维数组的声明</a:t>
            </a:r>
          </a:p>
        </p:txBody>
      </p:sp>
      <p:sp>
        <p:nvSpPr>
          <p:cNvPr id="3" name="矩形 2"/>
          <p:cNvSpPr/>
          <p:nvPr/>
        </p:nvSpPr>
        <p:spPr>
          <a:xfrm>
            <a:off x="1091609" y="1202607"/>
            <a:ext cx="6096000" cy="646331"/>
          </a:xfrm>
          <a:prstGeom prst="rect">
            <a:avLst/>
          </a:prstGeom>
        </p:spPr>
        <p:txBody>
          <a:bodyPr>
            <a:spAutoFit/>
          </a:bodyPr>
          <a:lstStyle/>
          <a:p>
            <a:r>
              <a:rPr lang="zh-CN" altLang="zh-CN" b="1" dirty="0"/>
              <a:t>（</a:t>
            </a:r>
            <a:r>
              <a:rPr lang="en-US" altLang="zh-CN" b="1" dirty="0"/>
              <a:t>1</a:t>
            </a:r>
            <a:r>
              <a:rPr lang="zh-CN" altLang="zh-CN" b="1" dirty="0"/>
              <a:t>）声明</a:t>
            </a:r>
          </a:p>
          <a:p>
            <a:r>
              <a:rPr lang="zh-CN" altLang="zh-CN" dirty="0"/>
              <a:t>语法形式：</a:t>
            </a:r>
          </a:p>
        </p:txBody>
      </p:sp>
      <p:sp>
        <p:nvSpPr>
          <p:cNvPr id="4" name="圆角矩形 3"/>
          <p:cNvSpPr/>
          <p:nvPr/>
        </p:nvSpPr>
        <p:spPr>
          <a:xfrm>
            <a:off x="1205054" y="1848938"/>
            <a:ext cx="9618890"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a:t>
            </a:r>
            <a:endParaRPr lang="zh-CN" altLang="zh-CN" dirty="0"/>
          </a:p>
        </p:txBody>
      </p:sp>
      <p:sp>
        <p:nvSpPr>
          <p:cNvPr id="5" name="TextBox 4"/>
          <p:cNvSpPr txBox="1"/>
          <p:nvPr/>
        </p:nvSpPr>
        <p:spPr>
          <a:xfrm>
            <a:off x="1205054" y="2402958"/>
            <a:ext cx="9618890" cy="1477328"/>
          </a:xfrm>
          <a:prstGeom prst="rect">
            <a:avLst/>
          </a:prstGeom>
          <a:noFill/>
        </p:spPr>
        <p:txBody>
          <a:bodyPr wrap="square" rtlCol="0">
            <a:spAutoFit/>
          </a:bodyPr>
          <a:lstStyle/>
          <a:p>
            <a:r>
              <a:rPr lang="zh-CN" altLang="zh-CN" dirty="0"/>
              <a:t>其中：</a:t>
            </a:r>
          </a:p>
          <a:p>
            <a:r>
              <a:rPr lang="en-US" altLang="zh-CN" dirty="0" smtClean="0">
                <a:sym typeface="Wingdings"/>
              </a:rPr>
              <a:t> </a:t>
            </a:r>
            <a:r>
              <a:rPr lang="en-US" altLang="zh-CN" dirty="0" smtClean="0"/>
              <a:t>type</a:t>
            </a:r>
            <a:r>
              <a:rPr lang="en-US" altLang="zh-CN" dirty="0"/>
              <a:t>——</a:t>
            </a:r>
            <a:r>
              <a:rPr lang="zh-CN" altLang="zh-CN" dirty="0"/>
              <a:t>可以是</a:t>
            </a:r>
            <a:r>
              <a:rPr lang="en-US" altLang="zh-CN" dirty="0"/>
              <a:t>C#</a:t>
            </a:r>
            <a:r>
              <a:rPr lang="zh-CN" altLang="zh-CN" dirty="0"/>
              <a:t>中任意的数据类型。</a:t>
            </a:r>
          </a:p>
          <a:p>
            <a:r>
              <a:rPr lang="en-US" altLang="zh-CN" dirty="0" smtClean="0">
                <a:sym typeface="Wingdings"/>
              </a:rPr>
              <a:t> </a:t>
            </a:r>
            <a:r>
              <a:rPr lang="en-US" altLang="zh-CN" dirty="0" smtClean="0"/>
              <a:t>[ </a:t>
            </a:r>
            <a:r>
              <a:rPr lang="en-US" altLang="zh-CN" dirty="0"/>
              <a:t>]——</a:t>
            </a:r>
            <a:r>
              <a:rPr lang="zh-CN" altLang="zh-CN" dirty="0"/>
              <a:t>表明后面的变量是一个数组类型，必须放在数组名之前。</a:t>
            </a:r>
          </a:p>
          <a:p>
            <a:r>
              <a:rPr lang="en-US" altLang="zh-CN" dirty="0">
                <a:sym typeface="Wingdings"/>
              </a:rPr>
              <a:t> </a:t>
            </a:r>
            <a:r>
              <a:rPr lang="en-US" altLang="zh-CN" dirty="0" err="1" smtClean="0"/>
              <a:t>arrayName</a:t>
            </a:r>
            <a:r>
              <a:rPr lang="en-US" altLang="zh-CN" dirty="0"/>
              <a:t>——</a:t>
            </a:r>
            <a:r>
              <a:rPr lang="zh-CN" altLang="zh-CN" dirty="0"/>
              <a:t>数组名，遵循标识符的命名规则。</a:t>
            </a:r>
          </a:p>
          <a:p>
            <a:r>
              <a:rPr lang="zh-CN" altLang="zh-CN" dirty="0"/>
              <a:t>例如</a:t>
            </a:r>
            <a:r>
              <a:rPr lang="zh-CN" altLang="zh-CN" dirty="0" smtClean="0"/>
              <a:t>：</a:t>
            </a:r>
            <a:endParaRPr lang="zh-CN" altLang="zh-CN" dirty="0"/>
          </a:p>
        </p:txBody>
      </p:sp>
      <p:sp>
        <p:nvSpPr>
          <p:cNvPr id="6" name="TextBox 5"/>
          <p:cNvSpPr txBox="1"/>
          <p:nvPr/>
        </p:nvSpPr>
        <p:spPr>
          <a:xfrm>
            <a:off x="1205054" y="3880286"/>
            <a:ext cx="9618890" cy="1021556"/>
          </a:xfrm>
          <a:prstGeom prst="roundRect">
            <a:avLst/>
          </a:prstGeom>
          <a:solidFill>
            <a:srgbClr val="EDD0D0"/>
          </a:solidFill>
        </p:spPr>
        <p:txBody>
          <a:bodyPr wrap="square" rtlCol="0">
            <a:spAutoFit/>
          </a:bodyPr>
          <a:lstStyle/>
          <a:p>
            <a:r>
              <a:rPr lang="en-US" altLang="zh-CN" dirty="0" err="1"/>
              <a:t>int</a:t>
            </a:r>
            <a:r>
              <a:rPr lang="en-US" altLang="zh-CN" dirty="0"/>
              <a:t> [ ] a1;          				// a1</a:t>
            </a:r>
            <a:r>
              <a:rPr lang="zh-CN" altLang="zh-CN" dirty="0"/>
              <a:t>是一个含有</a:t>
            </a:r>
            <a:r>
              <a:rPr lang="en-US" altLang="zh-CN" dirty="0" err="1"/>
              <a:t>int</a:t>
            </a:r>
            <a:r>
              <a:rPr lang="zh-CN" altLang="zh-CN" dirty="0"/>
              <a:t>类型数据的数组</a:t>
            </a:r>
          </a:p>
          <a:p>
            <a:r>
              <a:rPr lang="en-US" altLang="zh-CN" dirty="0"/>
              <a:t>double [ ] d1;      				// d1</a:t>
            </a:r>
            <a:r>
              <a:rPr lang="zh-CN" altLang="zh-CN" dirty="0"/>
              <a:t>是一个含有</a:t>
            </a:r>
            <a:r>
              <a:rPr lang="en-US" altLang="zh-CN" dirty="0"/>
              <a:t>double</a:t>
            </a:r>
            <a:r>
              <a:rPr lang="zh-CN" altLang="zh-CN" dirty="0"/>
              <a:t>类型数据的数组</a:t>
            </a:r>
            <a:r>
              <a:rPr lang="en-US" altLang="zh-CN" dirty="0"/>
              <a:t>  </a:t>
            </a:r>
            <a:endParaRPr lang="zh-CN" altLang="zh-CN" dirty="0"/>
          </a:p>
          <a:p>
            <a:r>
              <a:rPr lang="en-US" altLang="zh-CN" dirty="0"/>
              <a:t>string [ ] s1;       				// s1</a:t>
            </a:r>
            <a:r>
              <a:rPr lang="zh-CN" altLang="zh-CN" dirty="0"/>
              <a:t>是一个含有</a:t>
            </a:r>
            <a:r>
              <a:rPr lang="en-US" altLang="zh-CN" dirty="0"/>
              <a:t>string</a:t>
            </a:r>
            <a:r>
              <a:rPr lang="zh-CN" altLang="zh-CN" dirty="0"/>
              <a:t>类型数据的</a:t>
            </a:r>
            <a:r>
              <a:rPr lang="zh-CN" altLang="zh-CN" dirty="0" smtClean="0"/>
              <a:t>数组</a:t>
            </a:r>
            <a:endParaRPr lang="zh-CN" altLang="zh-CN" dirty="0"/>
          </a:p>
        </p:txBody>
      </p:sp>
      <p:sp>
        <p:nvSpPr>
          <p:cNvPr id="7" name="矩形 6"/>
          <p:cNvSpPr/>
          <p:nvPr/>
        </p:nvSpPr>
        <p:spPr>
          <a:xfrm>
            <a:off x="1205054" y="4932336"/>
            <a:ext cx="4108817" cy="369332"/>
          </a:xfrm>
          <a:prstGeom prst="rect">
            <a:avLst/>
          </a:prstGeom>
        </p:spPr>
        <p:txBody>
          <a:bodyPr wrap="none">
            <a:spAutoFit/>
          </a:bodyPr>
          <a:lstStyle/>
          <a:p>
            <a:r>
              <a:rPr lang="zh-CN" altLang="zh-CN" dirty="0"/>
              <a:t>一般而言，数组都必须先声明后使用。</a:t>
            </a:r>
            <a:endParaRPr lang="zh-CN" altLang="en-US" dirty="0"/>
          </a:p>
        </p:txBody>
      </p:sp>
    </p:spTree>
    <p:extLst>
      <p:ext uri="{BB962C8B-B14F-4D97-AF65-F5344CB8AC3E}">
        <p14:creationId xmlns:p14="http://schemas.microsoft.com/office/powerpoint/2010/main" val="1767763621"/>
      </p:ext>
    </p:extLst>
  </p:cSld>
  <p:clrMapOvr>
    <a:masterClrMapping/>
  </p:clrMapOvr>
  <mc:AlternateContent xmlns:mc="http://schemas.openxmlformats.org/markup-compatibility/2006" xmlns:p14="http://schemas.microsoft.com/office/powerpoint/2010/main">
    <mc:Choice Requires="p14">
      <p:transition spd="slow" p14:dur="1500" advClick="0" advTm="0">
        <p14:ripple dir="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．一维数组的声明</a:t>
            </a:r>
          </a:p>
        </p:txBody>
      </p:sp>
      <p:sp>
        <p:nvSpPr>
          <p:cNvPr id="3" name="TextBox 2"/>
          <p:cNvSpPr txBox="1"/>
          <p:nvPr/>
        </p:nvSpPr>
        <p:spPr>
          <a:xfrm>
            <a:off x="839964" y="1244009"/>
            <a:ext cx="10058400" cy="1200329"/>
          </a:xfrm>
          <a:prstGeom prst="rect">
            <a:avLst/>
          </a:prstGeom>
          <a:noFill/>
        </p:spPr>
        <p:txBody>
          <a:bodyPr wrap="square" rtlCol="0">
            <a:spAutoFit/>
          </a:bodyPr>
          <a:lstStyle/>
          <a:p>
            <a:pPr indent="446088"/>
            <a:r>
              <a:rPr lang="zh-CN" altLang="zh-CN" b="1" dirty="0"/>
              <a:t>（</a:t>
            </a:r>
            <a:r>
              <a:rPr lang="en-US" altLang="zh-CN" b="1" dirty="0"/>
              <a:t>2</a:t>
            </a:r>
            <a:r>
              <a:rPr lang="zh-CN" altLang="zh-CN" b="1" dirty="0"/>
              <a:t>）创建数组对象</a:t>
            </a:r>
          </a:p>
          <a:p>
            <a:pPr indent="446088"/>
            <a:r>
              <a:rPr lang="zh-CN" altLang="zh-CN" dirty="0"/>
              <a:t>实际的数组对象是通过</a:t>
            </a:r>
            <a:r>
              <a:rPr lang="en-US" altLang="zh-CN" baseline="-25000" dirty="0"/>
              <a:t> </a:t>
            </a:r>
            <a:r>
              <a:rPr lang="en-US" altLang="zh-CN" dirty="0"/>
              <a:t>new</a:t>
            </a:r>
            <a:r>
              <a:rPr lang="en-US" altLang="zh-CN" baseline="-25000" dirty="0"/>
              <a:t> </a:t>
            </a:r>
            <a:r>
              <a:rPr lang="zh-CN" altLang="zh-CN" dirty="0"/>
              <a:t>运算符在运行时动态产生的。用</a:t>
            </a:r>
            <a:r>
              <a:rPr lang="en-US" altLang="zh-CN" baseline="-25000" dirty="0"/>
              <a:t> </a:t>
            </a:r>
            <a:r>
              <a:rPr lang="en-US" altLang="zh-CN" dirty="0"/>
              <a:t>new</a:t>
            </a:r>
            <a:r>
              <a:rPr lang="en-US" altLang="zh-CN" baseline="-25000" dirty="0"/>
              <a:t> </a:t>
            </a:r>
            <a:r>
              <a:rPr lang="zh-CN" altLang="zh-CN" dirty="0"/>
              <a:t>运算符创建数组实例，有两种基本形式。</a:t>
            </a:r>
          </a:p>
          <a:p>
            <a:pPr indent="446088"/>
            <a:r>
              <a:rPr lang="zh-CN" altLang="zh-CN" dirty="0"/>
              <a:t>形式</a:t>
            </a:r>
            <a:r>
              <a:rPr lang="en-US" altLang="zh-CN" dirty="0"/>
              <a:t>1</a:t>
            </a:r>
            <a:r>
              <a:rPr lang="zh-CN" altLang="zh-CN" dirty="0"/>
              <a:t>：声明数组和创建数组分别进行</a:t>
            </a:r>
            <a:r>
              <a:rPr lang="zh-CN" altLang="zh-CN" dirty="0" smtClean="0"/>
              <a:t>。</a:t>
            </a:r>
            <a:endParaRPr lang="zh-CN" altLang="zh-CN" dirty="0"/>
          </a:p>
        </p:txBody>
      </p:sp>
      <p:sp>
        <p:nvSpPr>
          <p:cNvPr id="4" name="圆角矩形 3"/>
          <p:cNvSpPr/>
          <p:nvPr/>
        </p:nvSpPr>
        <p:spPr>
          <a:xfrm>
            <a:off x="1435395" y="2444338"/>
            <a:ext cx="9441711" cy="715089"/>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a:t>
            </a:r>
            <a:r>
              <a:rPr lang="en-US" altLang="zh-CN" dirty="0" smtClean="0"/>
              <a:t>	// </a:t>
            </a:r>
            <a:r>
              <a:rPr lang="zh-CN" altLang="zh-CN" dirty="0"/>
              <a:t>数组声明</a:t>
            </a:r>
          </a:p>
          <a:p>
            <a:r>
              <a:rPr lang="en-US" altLang="zh-CN" dirty="0" err="1"/>
              <a:t>arrayName</a:t>
            </a:r>
            <a:r>
              <a:rPr lang="en-US" altLang="zh-CN" dirty="0"/>
              <a:t> = new type [size];   		// </a:t>
            </a:r>
            <a:r>
              <a:rPr lang="zh-CN" altLang="zh-CN" dirty="0"/>
              <a:t>创建数组实例</a:t>
            </a:r>
          </a:p>
        </p:txBody>
      </p:sp>
      <p:sp>
        <p:nvSpPr>
          <p:cNvPr id="5" name="矩形 4"/>
          <p:cNvSpPr/>
          <p:nvPr/>
        </p:nvSpPr>
        <p:spPr>
          <a:xfrm>
            <a:off x="1233368" y="3159427"/>
            <a:ext cx="6096000" cy="923330"/>
          </a:xfrm>
          <a:prstGeom prst="rect">
            <a:avLst/>
          </a:prstGeom>
        </p:spPr>
        <p:txBody>
          <a:bodyPr>
            <a:spAutoFit/>
          </a:bodyPr>
          <a:lstStyle/>
          <a:p>
            <a:r>
              <a:rPr lang="zh-CN" altLang="zh-CN" dirty="0"/>
              <a:t>其中：</a:t>
            </a:r>
          </a:p>
          <a:p>
            <a:r>
              <a:rPr lang="en-US" altLang="zh-CN" dirty="0" smtClean="0">
                <a:sym typeface="Wingdings"/>
              </a:rPr>
              <a:t> </a:t>
            </a:r>
            <a:r>
              <a:rPr lang="en-US" altLang="zh-CN" dirty="0" smtClean="0"/>
              <a:t>size</a:t>
            </a:r>
            <a:r>
              <a:rPr lang="en-US" altLang="zh-CN" dirty="0"/>
              <a:t>——</a:t>
            </a:r>
            <a:r>
              <a:rPr lang="zh-CN" altLang="zh-CN" dirty="0"/>
              <a:t>表明数组元素的个数。</a:t>
            </a:r>
          </a:p>
          <a:p>
            <a:r>
              <a:rPr lang="zh-CN" altLang="zh-CN" dirty="0"/>
              <a:t>形式</a:t>
            </a:r>
            <a:r>
              <a:rPr lang="en-US" altLang="zh-CN" dirty="0"/>
              <a:t>2</a:t>
            </a:r>
            <a:r>
              <a:rPr lang="zh-CN" altLang="zh-CN" dirty="0"/>
              <a:t>：声明数组和创建数组实例同时进行。</a:t>
            </a:r>
          </a:p>
        </p:txBody>
      </p:sp>
      <p:sp>
        <p:nvSpPr>
          <p:cNvPr id="6" name="圆角矩形 5"/>
          <p:cNvSpPr/>
          <p:nvPr/>
        </p:nvSpPr>
        <p:spPr>
          <a:xfrm>
            <a:off x="1435394" y="4088747"/>
            <a:ext cx="9441711"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[size] ; </a:t>
            </a:r>
            <a:endParaRPr lang="zh-CN" altLang="zh-CN" dirty="0"/>
          </a:p>
        </p:txBody>
      </p:sp>
      <p:sp>
        <p:nvSpPr>
          <p:cNvPr id="7" name="矩形 6"/>
          <p:cNvSpPr/>
          <p:nvPr/>
        </p:nvSpPr>
        <p:spPr>
          <a:xfrm>
            <a:off x="1244741" y="4497370"/>
            <a:ext cx="941283" cy="369332"/>
          </a:xfrm>
          <a:prstGeom prst="rect">
            <a:avLst/>
          </a:prstGeom>
        </p:spPr>
        <p:txBody>
          <a:bodyPr wrap="none">
            <a:spAutoFit/>
          </a:bodyPr>
          <a:lstStyle/>
          <a:p>
            <a:r>
              <a:rPr lang="zh-CN" altLang="zh-CN" dirty="0"/>
              <a:t>例如：</a:t>
            </a:r>
            <a:r>
              <a:rPr lang="en-US" altLang="zh-CN" dirty="0"/>
              <a:t> </a:t>
            </a:r>
            <a:endParaRPr lang="zh-CN" altLang="zh-CN" dirty="0"/>
          </a:p>
        </p:txBody>
      </p:sp>
      <p:sp>
        <p:nvSpPr>
          <p:cNvPr id="8" name="TextBox 7"/>
          <p:cNvSpPr txBox="1"/>
          <p:nvPr/>
        </p:nvSpPr>
        <p:spPr>
          <a:xfrm>
            <a:off x="1435395" y="4880341"/>
            <a:ext cx="9462969" cy="1021556"/>
          </a:xfrm>
          <a:prstGeom prst="roundRect">
            <a:avLst>
              <a:gd name="adj" fmla="val 10422"/>
            </a:avLst>
          </a:prstGeom>
          <a:solidFill>
            <a:srgbClr val="EDD0D0"/>
          </a:solidFill>
        </p:spPr>
        <p:txBody>
          <a:bodyPr wrap="square" rtlCol="0">
            <a:spAutoFit/>
          </a:bodyPr>
          <a:lstStyle/>
          <a:p>
            <a:r>
              <a:rPr lang="en-US" altLang="zh-CN" dirty="0" err="1"/>
              <a:t>int</a:t>
            </a:r>
            <a:r>
              <a:rPr lang="en-US" altLang="zh-CN" dirty="0"/>
              <a:t> [ ] a1;</a:t>
            </a:r>
            <a:endParaRPr lang="zh-CN" altLang="zh-CN" dirty="0"/>
          </a:p>
          <a:p>
            <a:r>
              <a:rPr lang="en-US" altLang="zh-CN" dirty="0"/>
              <a:t>a1 = new </a:t>
            </a:r>
            <a:r>
              <a:rPr lang="en-US" altLang="zh-CN" dirty="0" err="1"/>
              <a:t>int</a:t>
            </a:r>
            <a:r>
              <a:rPr lang="en-US" altLang="zh-CN" dirty="0"/>
              <a:t> [10];           		</a:t>
            </a:r>
            <a:r>
              <a:rPr lang="en-US" altLang="zh-CN" dirty="0" smtClean="0"/>
              <a:t>	// </a:t>
            </a:r>
            <a:r>
              <a:rPr lang="en-US" altLang="zh-CN" dirty="0"/>
              <a:t>a1</a:t>
            </a:r>
            <a:r>
              <a:rPr lang="zh-CN" altLang="zh-CN" dirty="0"/>
              <a:t>是一个有</a:t>
            </a:r>
            <a:r>
              <a:rPr lang="en-US" altLang="zh-CN" dirty="0"/>
              <a:t>10</a:t>
            </a:r>
            <a:r>
              <a:rPr lang="zh-CN" altLang="zh-CN" dirty="0"/>
              <a:t>个</a:t>
            </a:r>
            <a:r>
              <a:rPr lang="en-US" altLang="zh-CN" dirty="0" err="1"/>
              <a:t>int</a:t>
            </a:r>
            <a:r>
              <a:rPr lang="zh-CN" altLang="zh-CN" dirty="0"/>
              <a:t>类型元素的数组</a:t>
            </a:r>
          </a:p>
          <a:p>
            <a:r>
              <a:rPr lang="en-US" altLang="zh-CN" dirty="0"/>
              <a:t>string [ ] s1 = new string [5];  		// s1</a:t>
            </a:r>
            <a:r>
              <a:rPr lang="zh-CN" altLang="zh-CN" dirty="0"/>
              <a:t>是含有</a:t>
            </a:r>
            <a:r>
              <a:rPr lang="en-US" altLang="zh-CN" dirty="0"/>
              <a:t>5</a:t>
            </a:r>
            <a:r>
              <a:rPr lang="zh-CN" altLang="zh-CN" dirty="0"/>
              <a:t>个</a:t>
            </a:r>
            <a:r>
              <a:rPr lang="en-US" altLang="zh-CN" dirty="0"/>
              <a:t>string</a:t>
            </a:r>
            <a:r>
              <a:rPr lang="zh-CN" altLang="zh-CN" dirty="0"/>
              <a:t>类型元素的</a:t>
            </a:r>
            <a:r>
              <a:rPr lang="zh-CN" altLang="zh-CN" dirty="0" smtClean="0"/>
              <a:t>数组</a:t>
            </a:r>
            <a:endParaRPr lang="zh-CN" altLang="zh-CN" dirty="0"/>
          </a:p>
        </p:txBody>
      </p:sp>
    </p:spTree>
    <p:extLst>
      <p:ext uri="{BB962C8B-B14F-4D97-AF65-F5344CB8AC3E}">
        <p14:creationId xmlns:p14="http://schemas.microsoft.com/office/powerpoint/2010/main" val="1464500186"/>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．一维数组的初始化</a:t>
            </a:r>
          </a:p>
        </p:txBody>
      </p:sp>
      <p:sp>
        <p:nvSpPr>
          <p:cNvPr id="3" name="TextBox 2"/>
          <p:cNvSpPr txBox="1"/>
          <p:nvPr/>
        </p:nvSpPr>
        <p:spPr>
          <a:xfrm>
            <a:off x="1201479" y="1105786"/>
            <a:ext cx="9888279" cy="646331"/>
          </a:xfrm>
          <a:prstGeom prst="rect">
            <a:avLst/>
          </a:prstGeom>
          <a:noFill/>
        </p:spPr>
        <p:txBody>
          <a:bodyPr wrap="square" rtlCol="0">
            <a:spAutoFit/>
          </a:bodyPr>
          <a:lstStyle/>
          <a:p>
            <a:r>
              <a:rPr lang="zh-CN" altLang="zh-CN" dirty="0"/>
              <a:t>一维数组初始化有以下</a:t>
            </a:r>
            <a:r>
              <a:rPr lang="en-US" altLang="zh-CN" dirty="0"/>
              <a:t>4</a:t>
            </a:r>
            <a:r>
              <a:rPr lang="zh-CN" altLang="zh-CN" dirty="0"/>
              <a:t>种语法形式。</a:t>
            </a:r>
          </a:p>
          <a:p>
            <a:r>
              <a:rPr lang="zh-CN" altLang="zh-CN" b="1" dirty="0"/>
              <a:t>语法形式</a:t>
            </a:r>
            <a:r>
              <a:rPr lang="en-US" altLang="zh-CN" b="1" dirty="0"/>
              <a:t>1</a:t>
            </a:r>
            <a:r>
              <a:rPr lang="zh-CN" altLang="zh-CN" b="1" dirty="0" smtClean="0"/>
              <a:t>：</a:t>
            </a:r>
            <a:endParaRPr lang="zh-CN" altLang="zh-CN" b="1" dirty="0"/>
          </a:p>
        </p:txBody>
      </p:sp>
      <p:sp>
        <p:nvSpPr>
          <p:cNvPr id="4" name="圆角矩形 3"/>
          <p:cNvSpPr/>
          <p:nvPr/>
        </p:nvSpPr>
        <p:spPr>
          <a:xfrm>
            <a:off x="1322211" y="1752117"/>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[size] { val1, val2, …,</a:t>
            </a:r>
            <a:r>
              <a:rPr lang="en-US" altLang="zh-CN" dirty="0" err="1"/>
              <a:t>valn</a:t>
            </a:r>
            <a:r>
              <a:rPr lang="en-US" altLang="zh-CN" dirty="0"/>
              <a:t>};</a:t>
            </a:r>
            <a:endParaRPr lang="zh-CN" altLang="zh-CN" dirty="0"/>
          </a:p>
        </p:txBody>
      </p:sp>
      <p:sp>
        <p:nvSpPr>
          <p:cNvPr id="5" name="矩形 4"/>
          <p:cNvSpPr/>
          <p:nvPr/>
        </p:nvSpPr>
        <p:spPr>
          <a:xfrm>
            <a:off x="744279" y="2160740"/>
            <a:ext cx="10473070" cy="923330"/>
          </a:xfrm>
          <a:prstGeom prst="rect">
            <a:avLst/>
          </a:prstGeom>
        </p:spPr>
        <p:txBody>
          <a:bodyPr wrap="square">
            <a:spAutoFit/>
          </a:bodyPr>
          <a:lstStyle/>
          <a:p>
            <a:pPr indent="446088"/>
            <a:r>
              <a:rPr lang="zh-CN" altLang="zh-CN" dirty="0"/>
              <a:t>数组声明与初始化同时进行时，</a:t>
            </a:r>
            <a:r>
              <a:rPr lang="en-US" altLang="zh-CN" dirty="0"/>
              <a:t>size</a:t>
            </a:r>
            <a:r>
              <a:rPr lang="en-US" altLang="zh-CN" baseline="-25000" dirty="0"/>
              <a:t> </a:t>
            </a:r>
            <a:r>
              <a:rPr lang="zh-CN" altLang="zh-CN" dirty="0"/>
              <a:t>就是数组元素的个数，它必须是常量，而且应该与“</a:t>
            </a:r>
            <a:r>
              <a:rPr lang="en-US" altLang="zh-CN" dirty="0"/>
              <a:t>{}</a:t>
            </a:r>
            <a:r>
              <a:rPr lang="zh-CN" altLang="zh-CN" dirty="0"/>
              <a:t>”内的数据个数一致。</a:t>
            </a:r>
          </a:p>
          <a:p>
            <a:pPr indent="446088"/>
            <a:r>
              <a:rPr lang="zh-CN" altLang="zh-CN" b="1" dirty="0"/>
              <a:t>语法形式</a:t>
            </a:r>
            <a:r>
              <a:rPr lang="en-US" altLang="zh-CN" b="1" dirty="0"/>
              <a:t>2</a:t>
            </a:r>
            <a:r>
              <a:rPr lang="zh-CN" altLang="zh-CN" b="1" dirty="0"/>
              <a:t>：</a:t>
            </a:r>
          </a:p>
        </p:txBody>
      </p:sp>
      <p:sp>
        <p:nvSpPr>
          <p:cNvPr id="6" name="圆角矩形 5"/>
          <p:cNvSpPr/>
          <p:nvPr/>
        </p:nvSpPr>
        <p:spPr>
          <a:xfrm>
            <a:off x="1322210" y="3084070"/>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 ] { val1, val2, …,</a:t>
            </a:r>
            <a:r>
              <a:rPr lang="en-US" altLang="zh-CN" dirty="0" err="1"/>
              <a:t>valn</a:t>
            </a:r>
            <a:r>
              <a:rPr lang="en-US" altLang="zh-CN" dirty="0"/>
              <a:t> };</a:t>
            </a:r>
            <a:endParaRPr lang="zh-CN" altLang="zh-CN" dirty="0"/>
          </a:p>
        </p:txBody>
      </p:sp>
      <p:sp>
        <p:nvSpPr>
          <p:cNvPr id="7" name="矩形 6"/>
          <p:cNvSpPr/>
          <p:nvPr/>
        </p:nvSpPr>
        <p:spPr>
          <a:xfrm>
            <a:off x="1215885" y="3573391"/>
            <a:ext cx="9895138" cy="646331"/>
          </a:xfrm>
          <a:prstGeom prst="rect">
            <a:avLst/>
          </a:prstGeom>
        </p:spPr>
        <p:txBody>
          <a:bodyPr wrap="square">
            <a:spAutoFit/>
          </a:bodyPr>
          <a:lstStyle/>
          <a:p>
            <a:r>
              <a:rPr lang="zh-CN" altLang="zh-CN" dirty="0"/>
              <a:t>省略</a:t>
            </a:r>
            <a:r>
              <a:rPr lang="en-US" altLang="zh-CN" dirty="0"/>
              <a:t>size</a:t>
            </a:r>
            <a:r>
              <a:rPr lang="zh-CN" altLang="zh-CN" dirty="0"/>
              <a:t>，由编译系统根据初始化表中的数据个数，自动计算数组的大小。</a:t>
            </a:r>
          </a:p>
          <a:p>
            <a:r>
              <a:rPr lang="zh-CN" altLang="zh-CN" b="1" dirty="0"/>
              <a:t>语法形式</a:t>
            </a:r>
            <a:r>
              <a:rPr lang="en-US" altLang="zh-CN" b="1" dirty="0"/>
              <a:t>3</a:t>
            </a:r>
            <a:r>
              <a:rPr lang="zh-CN" altLang="zh-CN" b="1" dirty="0"/>
              <a:t>：</a:t>
            </a:r>
          </a:p>
        </p:txBody>
      </p:sp>
      <p:sp>
        <p:nvSpPr>
          <p:cNvPr id="8" name="圆角矩形 7"/>
          <p:cNvSpPr/>
          <p:nvPr/>
        </p:nvSpPr>
        <p:spPr>
          <a:xfrm>
            <a:off x="1322209" y="4228951"/>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 val1, val2, …,</a:t>
            </a:r>
            <a:r>
              <a:rPr lang="en-US" altLang="zh-CN" dirty="0" err="1"/>
              <a:t>valn</a:t>
            </a:r>
            <a:r>
              <a:rPr lang="en-US" altLang="zh-CN" dirty="0"/>
              <a:t> };</a:t>
            </a:r>
            <a:endParaRPr lang="zh-CN" altLang="zh-CN" dirty="0"/>
          </a:p>
        </p:txBody>
      </p:sp>
      <p:sp>
        <p:nvSpPr>
          <p:cNvPr id="9" name="矩形 8"/>
          <p:cNvSpPr/>
          <p:nvPr/>
        </p:nvSpPr>
        <p:spPr>
          <a:xfrm>
            <a:off x="1226514" y="4711625"/>
            <a:ext cx="5686172" cy="369332"/>
          </a:xfrm>
          <a:prstGeom prst="rect">
            <a:avLst/>
          </a:prstGeom>
        </p:spPr>
        <p:txBody>
          <a:bodyPr wrap="none">
            <a:spAutoFit/>
          </a:bodyPr>
          <a:lstStyle/>
          <a:p>
            <a:r>
              <a:rPr lang="zh-CN" altLang="zh-CN" dirty="0"/>
              <a:t>数组声明与初始化同时进行，还可以省略</a:t>
            </a:r>
            <a:r>
              <a:rPr lang="en-US" altLang="zh-CN" dirty="0"/>
              <a:t>new</a:t>
            </a:r>
            <a:r>
              <a:rPr lang="zh-CN" altLang="zh-CN" dirty="0"/>
              <a:t>运算符。</a:t>
            </a:r>
          </a:p>
        </p:txBody>
      </p:sp>
    </p:spTree>
    <p:extLst>
      <p:ext uri="{BB962C8B-B14F-4D97-AF65-F5344CB8AC3E}">
        <p14:creationId xmlns:p14="http://schemas.microsoft.com/office/powerpoint/2010/main" val="2167228294"/>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．一维数组的初始化</a:t>
            </a:r>
          </a:p>
        </p:txBody>
      </p:sp>
      <p:sp>
        <p:nvSpPr>
          <p:cNvPr id="3" name="矩形 2"/>
          <p:cNvSpPr/>
          <p:nvPr/>
        </p:nvSpPr>
        <p:spPr>
          <a:xfrm>
            <a:off x="1322094" y="1213515"/>
            <a:ext cx="1467068" cy="369332"/>
          </a:xfrm>
          <a:prstGeom prst="rect">
            <a:avLst/>
          </a:prstGeom>
        </p:spPr>
        <p:txBody>
          <a:bodyPr wrap="none">
            <a:spAutoFit/>
          </a:bodyPr>
          <a:lstStyle/>
          <a:p>
            <a:r>
              <a:rPr lang="zh-CN" altLang="zh-CN" b="1" dirty="0"/>
              <a:t>语法形式</a:t>
            </a:r>
            <a:r>
              <a:rPr lang="en-US" altLang="zh-CN" b="1" dirty="0"/>
              <a:t>4</a:t>
            </a:r>
            <a:r>
              <a:rPr lang="zh-CN" altLang="zh-CN" b="1" dirty="0"/>
              <a:t>：</a:t>
            </a:r>
          </a:p>
        </p:txBody>
      </p:sp>
      <p:sp>
        <p:nvSpPr>
          <p:cNvPr id="4" name="圆角矩形 3"/>
          <p:cNvSpPr/>
          <p:nvPr/>
        </p:nvSpPr>
        <p:spPr>
          <a:xfrm>
            <a:off x="1360855" y="1582847"/>
            <a:ext cx="9647274" cy="715089"/>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a:t>
            </a:r>
            <a:endParaRPr lang="zh-CN" altLang="zh-CN" dirty="0"/>
          </a:p>
          <a:p>
            <a:r>
              <a:rPr lang="en-US" altLang="zh-CN" dirty="0" err="1"/>
              <a:t>arrayName</a:t>
            </a:r>
            <a:r>
              <a:rPr lang="en-US" altLang="zh-CN" dirty="0"/>
              <a:t> = new type [size] { val1, val2,…,</a:t>
            </a:r>
            <a:r>
              <a:rPr lang="en-US" altLang="zh-CN" dirty="0" err="1"/>
              <a:t>valn</a:t>
            </a:r>
            <a:r>
              <a:rPr lang="en-US" altLang="zh-CN" dirty="0"/>
              <a:t> };</a:t>
            </a:r>
            <a:endParaRPr lang="zh-CN" altLang="zh-CN" dirty="0"/>
          </a:p>
        </p:txBody>
      </p:sp>
      <p:sp>
        <p:nvSpPr>
          <p:cNvPr id="5" name="矩形 4"/>
          <p:cNvSpPr/>
          <p:nvPr/>
        </p:nvSpPr>
        <p:spPr>
          <a:xfrm>
            <a:off x="1222626" y="2329835"/>
            <a:ext cx="9647274" cy="646331"/>
          </a:xfrm>
          <a:prstGeom prst="rect">
            <a:avLst/>
          </a:prstGeom>
        </p:spPr>
        <p:txBody>
          <a:bodyPr wrap="square">
            <a:spAutoFit/>
          </a:bodyPr>
          <a:lstStyle/>
          <a:p>
            <a:r>
              <a:rPr lang="zh-CN" altLang="zh-CN" dirty="0"/>
              <a:t>把声明与初始化分开在不同的语句中进行时，</a:t>
            </a:r>
            <a:r>
              <a:rPr lang="en-US" altLang="zh-CN" dirty="0"/>
              <a:t>size</a:t>
            </a:r>
            <a:r>
              <a:rPr lang="zh-CN" altLang="zh-CN" dirty="0"/>
              <a:t>同样可以省略，也可以是一个常量。</a:t>
            </a:r>
          </a:p>
          <a:p>
            <a:r>
              <a:rPr lang="zh-CN" altLang="zh-CN" dirty="0"/>
              <a:t>例如，以下数组初始化实例都是等同的：</a:t>
            </a:r>
          </a:p>
        </p:txBody>
      </p:sp>
      <p:sp>
        <p:nvSpPr>
          <p:cNvPr id="6" name="圆角矩形 5"/>
          <p:cNvSpPr/>
          <p:nvPr/>
        </p:nvSpPr>
        <p:spPr>
          <a:xfrm>
            <a:off x="1360855" y="3081116"/>
            <a:ext cx="9647274" cy="1634490"/>
          </a:xfrm>
          <a:prstGeom prst="roundRect">
            <a:avLst>
              <a:gd name="adj" fmla="val 12113"/>
            </a:avLst>
          </a:prstGeom>
          <a:solidFill>
            <a:srgbClr val="EDD0D0"/>
          </a:solidFill>
        </p:spPr>
        <p:txBody>
          <a:bodyPr wrap="square">
            <a:spAutoFit/>
          </a:bodyPr>
          <a:lstStyle/>
          <a:p>
            <a:r>
              <a:rPr lang="en-US" altLang="zh-CN" dirty="0" err="1"/>
              <a:t>int</a:t>
            </a:r>
            <a:r>
              <a:rPr lang="en-US" altLang="zh-CN" dirty="0"/>
              <a:t> [ ] </a:t>
            </a:r>
            <a:r>
              <a:rPr lang="en-US" altLang="zh-CN" dirty="0" err="1"/>
              <a:t>nums</a:t>
            </a:r>
            <a:r>
              <a:rPr lang="en-US" altLang="zh-CN" dirty="0"/>
              <a:t> = new </a:t>
            </a:r>
            <a:r>
              <a:rPr lang="en-US" altLang="zh-CN" dirty="0" err="1"/>
              <a:t>int</a:t>
            </a:r>
            <a:r>
              <a:rPr lang="en-US" altLang="zh-CN" dirty="0"/>
              <a:t> [10] {0, 1, 2, 3, 4, 5, 6, 7, 8, 9 };</a:t>
            </a:r>
            <a:endParaRPr lang="zh-CN" altLang="zh-CN" dirty="0"/>
          </a:p>
          <a:p>
            <a:r>
              <a:rPr lang="en-US" altLang="zh-CN" dirty="0" err="1"/>
              <a:t>int</a:t>
            </a:r>
            <a:r>
              <a:rPr lang="en-US" altLang="zh-CN" dirty="0"/>
              <a:t> [ ] </a:t>
            </a:r>
            <a:r>
              <a:rPr lang="en-US" altLang="zh-CN" dirty="0" err="1"/>
              <a:t>nums</a:t>
            </a:r>
            <a:r>
              <a:rPr lang="en-US" altLang="zh-CN" dirty="0"/>
              <a:t> = new </a:t>
            </a:r>
            <a:r>
              <a:rPr lang="en-US" altLang="zh-CN" dirty="0" err="1"/>
              <a:t>int</a:t>
            </a:r>
            <a:r>
              <a:rPr lang="en-US" altLang="zh-CN" dirty="0"/>
              <a:t> [ ] {0, 1, 2, 3, 4, 5, 6, 7, 8, 9};</a:t>
            </a:r>
            <a:endParaRPr lang="zh-CN" altLang="zh-CN" dirty="0"/>
          </a:p>
          <a:p>
            <a:r>
              <a:rPr lang="en-US" altLang="zh-CN" dirty="0" err="1"/>
              <a:t>int</a:t>
            </a:r>
            <a:r>
              <a:rPr lang="en-US" altLang="zh-CN" dirty="0"/>
              <a:t> [ ] </a:t>
            </a:r>
            <a:r>
              <a:rPr lang="en-US" altLang="zh-CN" dirty="0" err="1"/>
              <a:t>nums</a:t>
            </a:r>
            <a:r>
              <a:rPr lang="en-US" altLang="zh-CN" dirty="0"/>
              <a:t> = {0, 1, 2, 3, 4, 5, 6, 7, 8, 9 };</a:t>
            </a:r>
            <a:endParaRPr lang="zh-CN" altLang="zh-CN" dirty="0"/>
          </a:p>
          <a:p>
            <a:r>
              <a:rPr lang="en-US" altLang="zh-CN" dirty="0" err="1"/>
              <a:t>int</a:t>
            </a:r>
            <a:r>
              <a:rPr lang="en-US" altLang="zh-CN" dirty="0"/>
              <a:t> [ ] </a:t>
            </a:r>
            <a:r>
              <a:rPr lang="en-US" altLang="zh-CN" dirty="0" err="1"/>
              <a:t>nums</a:t>
            </a:r>
            <a:r>
              <a:rPr lang="en-US" altLang="zh-CN" dirty="0"/>
              <a:t> ;</a:t>
            </a:r>
            <a:endParaRPr lang="zh-CN" altLang="zh-CN" dirty="0"/>
          </a:p>
          <a:p>
            <a:r>
              <a:rPr lang="en-US" altLang="zh-CN" dirty="0" err="1"/>
              <a:t>nums</a:t>
            </a:r>
            <a:r>
              <a:rPr lang="en-US" altLang="zh-CN" dirty="0"/>
              <a:t> = new </a:t>
            </a:r>
            <a:r>
              <a:rPr lang="en-US" altLang="zh-CN" dirty="0" err="1"/>
              <a:t>int</a:t>
            </a:r>
            <a:r>
              <a:rPr lang="en-US" altLang="zh-CN" dirty="0"/>
              <a:t> [10] { 0, 1, 2, 3, 4, 5, 6, 7, 8, 9 };</a:t>
            </a:r>
            <a:endParaRPr lang="zh-CN" altLang="zh-CN" dirty="0"/>
          </a:p>
        </p:txBody>
      </p:sp>
    </p:spTree>
    <p:extLst>
      <p:ext uri="{BB962C8B-B14F-4D97-AF65-F5344CB8AC3E}">
        <p14:creationId xmlns:p14="http://schemas.microsoft.com/office/powerpoint/2010/main" val="126346507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．一维数组的引用</a:t>
            </a:r>
          </a:p>
        </p:txBody>
      </p:sp>
      <p:sp>
        <p:nvSpPr>
          <p:cNvPr id="3" name="TextBox 2"/>
          <p:cNvSpPr txBox="1"/>
          <p:nvPr/>
        </p:nvSpPr>
        <p:spPr>
          <a:xfrm>
            <a:off x="999460" y="1116419"/>
            <a:ext cx="10090298" cy="923330"/>
          </a:xfrm>
          <a:prstGeom prst="rect">
            <a:avLst/>
          </a:prstGeom>
          <a:noFill/>
        </p:spPr>
        <p:txBody>
          <a:bodyPr wrap="square" rtlCol="0">
            <a:spAutoFit/>
          </a:bodyPr>
          <a:lstStyle/>
          <a:p>
            <a:pPr indent="446088"/>
            <a:r>
              <a:rPr lang="zh-CN" altLang="zh-CN" dirty="0"/>
              <a:t>一个数组具有初值时，就可以像其他变量一样被引用，既可以取数组元素的值，也可以修改数组元素的值。在</a:t>
            </a:r>
            <a:r>
              <a:rPr lang="en-US" altLang="zh-CN" dirty="0"/>
              <a:t>C#</a:t>
            </a:r>
            <a:r>
              <a:rPr lang="zh-CN" altLang="zh-CN" dirty="0"/>
              <a:t>中是通过数组名和数组元素的下标来引用数组元素的。</a:t>
            </a:r>
          </a:p>
          <a:p>
            <a:pPr indent="446088"/>
            <a:r>
              <a:rPr lang="zh-CN" altLang="zh-CN" dirty="0"/>
              <a:t>语法形式</a:t>
            </a:r>
            <a:r>
              <a:rPr lang="zh-CN" altLang="zh-CN" dirty="0" smtClean="0"/>
              <a:t>：</a:t>
            </a:r>
            <a:endParaRPr lang="zh-CN" altLang="zh-CN" dirty="0"/>
          </a:p>
        </p:txBody>
      </p:sp>
      <p:sp>
        <p:nvSpPr>
          <p:cNvPr id="4" name="圆角矩形 3"/>
          <p:cNvSpPr/>
          <p:nvPr/>
        </p:nvSpPr>
        <p:spPr>
          <a:xfrm>
            <a:off x="1506335" y="2053265"/>
            <a:ext cx="9076548"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a:t>
            </a:r>
            <a:endParaRPr lang="zh-CN" altLang="zh-CN" dirty="0"/>
          </a:p>
        </p:txBody>
      </p:sp>
      <p:sp>
        <p:nvSpPr>
          <p:cNvPr id="5" name="矩形 4"/>
          <p:cNvSpPr/>
          <p:nvPr/>
        </p:nvSpPr>
        <p:spPr>
          <a:xfrm>
            <a:off x="956928" y="2541479"/>
            <a:ext cx="10271051" cy="923330"/>
          </a:xfrm>
          <a:prstGeom prst="rect">
            <a:avLst/>
          </a:prstGeom>
        </p:spPr>
        <p:txBody>
          <a:bodyPr wrap="square">
            <a:spAutoFit/>
          </a:bodyPr>
          <a:lstStyle/>
          <a:p>
            <a:pPr indent="446088"/>
            <a:r>
              <a:rPr lang="zh-CN" altLang="zh-CN" dirty="0"/>
              <a:t>下标——数组元素的索引值，即被引用的元素在内存中的相对位移，注意，相对位移是从</a:t>
            </a:r>
            <a:r>
              <a:rPr lang="en-US" altLang="zh-CN" dirty="0"/>
              <a:t>0</a:t>
            </a:r>
            <a:r>
              <a:rPr lang="zh-CN" altLang="zh-CN" dirty="0"/>
              <a:t>开始的，所以下标的值从</a:t>
            </a:r>
            <a:r>
              <a:rPr lang="en-US" altLang="zh-CN" dirty="0"/>
              <a:t>0</a:t>
            </a:r>
            <a:r>
              <a:rPr lang="zh-CN" altLang="zh-CN" dirty="0"/>
              <a:t>到数组元素的个数</a:t>
            </a:r>
            <a:r>
              <a:rPr lang="en-US" altLang="zh-CN" dirty="0">
                <a:sym typeface="Symbol"/>
              </a:rPr>
              <a:t></a:t>
            </a:r>
            <a:r>
              <a:rPr lang="en-US" altLang="zh-CN" dirty="0"/>
              <a:t>1</a:t>
            </a:r>
            <a:r>
              <a:rPr lang="zh-CN" altLang="zh-CN" dirty="0"/>
              <a:t>为止。</a:t>
            </a:r>
          </a:p>
          <a:p>
            <a:pPr indent="446088"/>
            <a:r>
              <a:rPr lang="zh-CN" altLang="zh-CN" dirty="0"/>
              <a:t>【例</a:t>
            </a:r>
            <a:r>
              <a:rPr lang="en-US" altLang="zh-CN" b="1" dirty="0"/>
              <a:t>2.12</a:t>
            </a:r>
            <a:r>
              <a:rPr lang="zh-CN" altLang="zh-CN" dirty="0"/>
              <a:t>】 定义一个数组，存放一组数据，</a:t>
            </a:r>
            <a:r>
              <a:rPr lang="zh-CN" altLang="zh-CN" dirty="0">
                <a:hlinkClick r:id="rId2" action="ppaction://hlinkfile"/>
              </a:rPr>
              <a:t>找出其中最大和最小数。</a:t>
            </a:r>
            <a:endParaRPr lang="zh-CN" altLang="zh-CN" dirty="0"/>
          </a:p>
        </p:txBody>
      </p:sp>
      <p:sp>
        <p:nvSpPr>
          <p:cNvPr id="6" name="矩形 5"/>
          <p:cNvSpPr/>
          <p:nvPr/>
        </p:nvSpPr>
        <p:spPr>
          <a:xfrm>
            <a:off x="1593263" y="3474038"/>
            <a:ext cx="2710999" cy="369332"/>
          </a:xfrm>
          <a:prstGeom prst="rect">
            <a:avLst/>
          </a:prstGeom>
        </p:spPr>
        <p:txBody>
          <a:bodyPr wrap="none">
            <a:spAutoFit/>
          </a:bodyPr>
          <a:lstStyle/>
          <a:p>
            <a:r>
              <a:rPr lang="zh-CN" altLang="zh-CN" dirty="0"/>
              <a:t>运行结果如图</a:t>
            </a:r>
            <a:r>
              <a:rPr lang="en-US" altLang="zh-CN" dirty="0"/>
              <a:t>2.21</a:t>
            </a:r>
            <a:r>
              <a:rPr lang="zh-CN" altLang="zh-CN" dirty="0"/>
              <a:t>所示。</a:t>
            </a:r>
          </a:p>
        </p:txBody>
      </p:sp>
      <p:pic>
        <p:nvPicPr>
          <p:cNvPr id="52226" name="图片 47"/>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3248052" y="3899040"/>
            <a:ext cx="2112420" cy="44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98717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smtClean="0"/>
              <a:t>多</a:t>
            </a:r>
            <a:r>
              <a:rPr lang="en-US" altLang="zh-CN" sz="2800" b="1" dirty="0" smtClean="0"/>
              <a:t> </a:t>
            </a:r>
            <a:r>
              <a:rPr lang="zh-CN" altLang="zh-CN" sz="2800" b="1" dirty="0" smtClean="0"/>
              <a:t>维</a:t>
            </a:r>
            <a:r>
              <a:rPr lang="en-US" altLang="zh-CN" sz="2800" b="1" dirty="0" smtClean="0"/>
              <a:t> </a:t>
            </a:r>
            <a:r>
              <a:rPr lang="zh-CN" altLang="zh-CN" sz="2800" b="1" dirty="0" smtClean="0"/>
              <a:t>数</a:t>
            </a:r>
            <a:r>
              <a:rPr lang="en-US" altLang="zh-CN" sz="2800" b="1" dirty="0" smtClean="0"/>
              <a:t> </a:t>
            </a:r>
            <a:r>
              <a:rPr lang="zh-CN" altLang="zh-CN" sz="2800" b="1" dirty="0" smtClean="0"/>
              <a:t>组</a:t>
            </a:r>
            <a:endParaRPr lang="zh-CN" altLang="zh-CN" sz="2800" b="1" dirty="0"/>
          </a:p>
        </p:txBody>
      </p:sp>
      <p:sp>
        <p:nvSpPr>
          <p:cNvPr id="2" name="矩形 1"/>
          <p:cNvSpPr/>
          <p:nvPr/>
        </p:nvSpPr>
        <p:spPr>
          <a:xfrm>
            <a:off x="3876964" y="3980259"/>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．声明</a:t>
            </a:r>
          </a:p>
        </p:txBody>
      </p:sp>
      <p:sp>
        <p:nvSpPr>
          <p:cNvPr id="3" name="矩形 2"/>
          <p:cNvSpPr/>
          <p:nvPr/>
        </p:nvSpPr>
        <p:spPr>
          <a:xfrm>
            <a:off x="5099323" y="3981910"/>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．初始化</a:t>
            </a:r>
          </a:p>
        </p:txBody>
      </p:sp>
      <p:sp>
        <p:nvSpPr>
          <p:cNvPr id="4" name="矩形 3"/>
          <p:cNvSpPr/>
          <p:nvPr/>
        </p:nvSpPr>
        <p:spPr>
          <a:xfrm>
            <a:off x="6600386" y="3988367"/>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．多值数组的引用</a:t>
            </a:r>
          </a:p>
        </p:txBody>
      </p:sp>
    </p:spTree>
    <p:extLst>
      <p:ext uri="{BB962C8B-B14F-4D97-AF65-F5344CB8AC3E}">
        <p14:creationId xmlns:p14="http://schemas.microsoft.com/office/powerpoint/2010/main" val="301492365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229832" y="1149444"/>
            <a:ext cx="6096000" cy="646331"/>
          </a:xfrm>
          <a:prstGeom prst="rect">
            <a:avLst/>
          </a:prstGeom>
        </p:spPr>
        <p:txBody>
          <a:bodyPr>
            <a:spAutoFit/>
          </a:bodyPr>
          <a:lstStyle/>
          <a:p>
            <a:r>
              <a:rPr lang="zh-CN" altLang="zh-CN" b="1" dirty="0"/>
              <a:t>（</a:t>
            </a:r>
            <a:r>
              <a:rPr lang="en-US" altLang="zh-CN" b="1" dirty="0"/>
              <a:t>1</a:t>
            </a:r>
            <a:r>
              <a:rPr lang="zh-CN" altLang="zh-CN" b="1" dirty="0"/>
              <a:t>）多维数组的声明</a:t>
            </a:r>
          </a:p>
          <a:p>
            <a:r>
              <a:rPr lang="zh-CN" altLang="zh-CN" dirty="0"/>
              <a:t>语法形式：</a:t>
            </a:r>
          </a:p>
        </p:txBody>
      </p:sp>
      <p:sp>
        <p:nvSpPr>
          <p:cNvPr id="4" name="圆角矩形 3"/>
          <p:cNvSpPr/>
          <p:nvPr/>
        </p:nvSpPr>
        <p:spPr>
          <a:xfrm>
            <a:off x="1310242" y="1795775"/>
            <a:ext cx="9662558" cy="408623"/>
          </a:xfrm>
          <a:prstGeom prst="roundRect">
            <a:avLst/>
          </a:prstGeom>
          <a:solidFill>
            <a:srgbClr val="EDD0D0"/>
          </a:solidFill>
        </p:spPr>
        <p:txBody>
          <a:bodyPr wrap="square">
            <a:spAutoFit/>
          </a:bodyPr>
          <a:lstStyle/>
          <a:p>
            <a:r>
              <a:rPr lang="en-US" altLang="zh-CN" dirty="0"/>
              <a:t>type  [ ,  ,  , ] </a:t>
            </a:r>
            <a:r>
              <a:rPr lang="en-US" altLang="zh-CN" dirty="0" err="1"/>
              <a:t>arrayName</a:t>
            </a:r>
            <a:r>
              <a:rPr lang="en-US" altLang="zh-CN" dirty="0"/>
              <a:t> ;</a:t>
            </a:r>
            <a:endParaRPr lang="zh-CN" altLang="zh-CN" dirty="0"/>
          </a:p>
        </p:txBody>
      </p:sp>
      <p:sp>
        <p:nvSpPr>
          <p:cNvPr id="5" name="矩形 4"/>
          <p:cNvSpPr/>
          <p:nvPr/>
        </p:nvSpPr>
        <p:spPr>
          <a:xfrm>
            <a:off x="733640" y="2214179"/>
            <a:ext cx="10196624" cy="923330"/>
          </a:xfrm>
          <a:prstGeom prst="rect">
            <a:avLst/>
          </a:prstGeom>
        </p:spPr>
        <p:txBody>
          <a:bodyPr wrap="square">
            <a:spAutoFit/>
          </a:bodyPr>
          <a:lstStyle/>
          <a:p>
            <a:pPr indent="446088"/>
            <a:r>
              <a:rPr lang="zh-CN" altLang="zh-CN" dirty="0"/>
              <a:t>多维数组是指能用多个下标访问的数组。在声明时，“</a:t>
            </a:r>
            <a:r>
              <a:rPr lang="en-US" altLang="zh-CN" dirty="0"/>
              <a:t>[ ]</a:t>
            </a:r>
            <a:r>
              <a:rPr lang="zh-CN" altLang="zh-CN" dirty="0"/>
              <a:t>”内加“</a:t>
            </a:r>
            <a:r>
              <a:rPr lang="en-US" altLang="zh-CN" dirty="0"/>
              <a:t>,</a:t>
            </a:r>
            <a:r>
              <a:rPr lang="zh-CN" altLang="zh-CN" dirty="0"/>
              <a:t>”就表明是多维数组，有</a:t>
            </a:r>
            <a:r>
              <a:rPr lang="en-US" altLang="zh-CN" dirty="0"/>
              <a:t>n</a:t>
            </a:r>
            <a:r>
              <a:rPr lang="zh-CN" altLang="zh-CN" dirty="0"/>
              <a:t>个逗号，就是</a:t>
            </a:r>
            <a:r>
              <a:rPr lang="en-US" altLang="zh-CN" dirty="0"/>
              <a:t>n+1</a:t>
            </a:r>
            <a:r>
              <a:rPr lang="zh-CN" altLang="zh-CN" dirty="0"/>
              <a:t>维数组。</a:t>
            </a:r>
          </a:p>
          <a:p>
            <a:pPr indent="446088"/>
            <a:r>
              <a:rPr lang="zh-CN" altLang="zh-CN" dirty="0"/>
              <a:t>例如：</a:t>
            </a:r>
          </a:p>
        </p:txBody>
      </p:sp>
      <p:sp>
        <p:nvSpPr>
          <p:cNvPr id="6" name="圆角矩形 5"/>
          <p:cNvSpPr/>
          <p:nvPr/>
        </p:nvSpPr>
        <p:spPr>
          <a:xfrm>
            <a:off x="1310242" y="3222240"/>
            <a:ext cx="9620022" cy="715089"/>
          </a:xfrm>
          <a:prstGeom prst="roundRect">
            <a:avLst/>
          </a:prstGeom>
          <a:solidFill>
            <a:srgbClr val="EDD0D0"/>
          </a:solidFill>
        </p:spPr>
        <p:txBody>
          <a:bodyPr wrap="square">
            <a:spAutoFit/>
          </a:bodyPr>
          <a:lstStyle/>
          <a:p>
            <a:r>
              <a:rPr lang="en-US" altLang="zh-CN" dirty="0" err="1"/>
              <a:t>int</a:t>
            </a:r>
            <a:r>
              <a:rPr lang="en-US" altLang="zh-CN" dirty="0"/>
              <a:t> [ , ] score;					</a:t>
            </a:r>
            <a:r>
              <a:rPr lang="en-US" altLang="zh-CN" dirty="0" smtClean="0"/>
              <a:t>// </a:t>
            </a:r>
            <a:r>
              <a:rPr lang="en-US" altLang="zh-CN" dirty="0"/>
              <a:t>score</a:t>
            </a:r>
            <a:r>
              <a:rPr lang="zh-CN" altLang="zh-CN" dirty="0"/>
              <a:t>是一个</a:t>
            </a:r>
            <a:r>
              <a:rPr lang="en-US" altLang="zh-CN" dirty="0" err="1"/>
              <a:t>int</a:t>
            </a:r>
            <a:r>
              <a:rPr lang="zh-CN" altLang="zh-CN" dirty="0"/>
              <a:t>类型的二维数组</a:t>
            </a:r>
          </a:p>
          <a:p>
            <a:r>
              <a:rPr lang="en-US" altLang="zh-CN" dirty="0"/>
              <a:t>float [ , , ] table;					</a:t>
            </a:r>
            <a:r>
              <a:rPr lang="en-US" altLang="zh-CN" dirty="0" smtClean="0"/>
              <a:t>// </a:t>
            </a:r>
            <a:r>
              <a:rPr lang="en-US" altLang="zh-CN" dirty="0"/>
              <a:t>table</a:t>
            </a:r>
            <a:r>
              <a:rPr lang="zh-CN" altLang="zh-CN" dirty="0"/>
              <a:t>是一个</a:t>
            </a:r>
            <a:r>
              <a:rPr lang="en-US" altLang="zh-CN" dirty="0"/>
              <a:t>float</a:t>
            </a:r>
            <a:r>
              <a:rPr lang="zh-CN" altLang="zh-CN" dirty="0"/>
              <a:t>类型的三维数组</a:t>
            </a:r>
          </a:p>
        </p:txBody>
      </p:sp>
    </p:spTree>
    <p:extLst>
      <p:ext uri="{BB962C8B-B14F-4D97-AF65-F5344CB8AC3E}">
        <p14:creationId xmlns:p14="http://schemas.microsoft.com/office/powerpoint/2010/main" val="2721926224"/>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371600" y="1170157"/>
            <a:ext cx="9750056" cy="1200329"/>
          </a:xfrm>
          <a:prstGeom prst="rect">
            <a:avLst/>
          </a:prstGeom>
        </p:spPr>
        <p:txBody>
          <a:bodyPr wrap="square">
            <a:spAutoFit/>
          </a:bodyPr>
          <a:lstStyle/>
          <a:p>
            <a:r>
              <a:rPr lang="zh-CN" altLang="zh-CN" b="1" dirty="0"/>
              <a:t>（</a:t>
            </a:r>
            <a:r>
              <a:rPr lang="en-US" altLang="zh-CN" b="1" dirty="0"/>
              <a:t>2</a:t>
            </a:r>
            <a:r>
              <a:rPr lang="zh-CN" altLang="zh-CN" b="1" dirty="0"/>
              <a:t>）创建数组对象</a:t>
            </a:r>
          </a:p>
          <a:p>
            <a:r>
              <a:rPr lang="zh-CN" altLang="zh-CN" dirty="0"/>
              <a:t>与一维数组一样，有两种基本形式。</a:t>
            </a:r>
          </a:p>
          <a:p>
            <a:r>
              <a:rPr lang="zh-CN" altLang="zh-CN" dirty="0"/>
              <a:t>形式</a:t>
            </a:r>
            <a:r>
              <a:rPr lang="en-US" altLang="zh-CN" dirty="0"/>
              <a:t>1</a:t>
            </a:r>
            <a:r>
              <a:rPr lang="zh-CN" altLang="zh-CN" dirty="0"/>
              <a:t>：声明数组和创建数组分别进行。</a:t>
            </a:r>
          </a:p>
          <a:p>
            <a:r>
              <a:rPr lang="zh-CN" altLang="zh-CN" dirty="0"/>
              <a:t>语法形式：</a:t>
            </a:r>
          </a:p>
        </p:txBody>
      </p:sp>
      <p:sp>
        <p:nvSpPr>
          <p:cNvPr id="4" name="圆角矩形 3"/>
          <p:cNvSpPr/>
          <p:nvPr/>
        </p:nvSpPr>
        <p:spPr>
          <a:xfrm>
            <a:off x="1485014" y="2370486"/>
            <a:ext cx="9530316" cy="715089"/>
          </a:xfrm>
          <a:prstGeom prst="roundRect">
            <a:avLst/>
          </a:prstGeom>
          <a:solidFill>
            <a:srgbClr val="EDD0D0"/>
          </a:solidFill>
        </p:spPr>
        <p:txBody>
          <a:bodyPr wrap="square">
            <a:spAutoFit/>
          </a:bodyPr>
          <a:lstStyle/>
          <a:p>
            <a:r>
              <a:rPr lang="en-US" altLang="zh-CN" dirty="0"/>
              <a:t>type [ ,  ,  , ] </a:t>
            </a:r>
            <a:r>
              <a:rPr lang="en-US" altLang="zh-CN" dirty="0" err="1"/>
              <a:t>arrayName</a:t>
            </a:r>
            <a:r>
              <a:rPr lang="en-US" altLang="zh-CN" dirty="0"/>
              <a:t> ;                 </a:t>
            </a:r>
            <a:r>
              <a:rPr lang="en-US" altLang="zh-CN" dirty="0" smtClean="0"/>
              <a:t>		</a:t>
            </a:r>
            <a:r>
              <a:rPr lang="en-US" altLang="zh-CN" dirty="0"/>
              <a:t>	// </a:t>
            </a:r>
            <a:r>
              <a:rPr lang="zh-CN" altLang="zh-CN" dirty="0"/>
              <a:t>数组声明</a:t>
            </a:r>
          </a:p>
          <a:p>
            <a:r>
              <a:rPr lang="en-US" altLang="zh-CN" dirty="0" err="1"/>
              <a:t>arrayName</a:t>
            </a:r>
            <a:r>
              <a:rPr lang="en-US" altLang="zh-CN" dirty="0"/>
              <a:t> = new type [size1, size2, size3];    	// </a:t>
            </a:r>
            <a:r>
              <a:rPr lang="zh-CN" altLang="zh-CN" dirty="0"/>
              <a:t>创建数组</a:t>
            </a:r>
            <a:r>
              <a:rPr lang="zh-CN" altLang="zh-CN" dirty="0" smtClean="0"/>
              <a:t>实例</a:t>
            </a:r>
            <a:endParaRPr lang="zh-CN" altLang="zh-CN" dirty="0"/>
          </a:p>
        </p:txBody>
      </p:sp>
      <p:sp>
        <p:nvSpPr>
          <p:cNvPr id="5" name="矩形 4"/>
          <p:cNvSpPr/>
          <p:nvPr/>
        </p:nvSpPr>
        <p:spPr>
          <a:xfrm>
            <a:off x="1485013" y="3190343"/>
            <a:ext cx="7946065" cy="923330"/>
          </a:xfrm>
          <a:prstGeom prst="rect">
            <a:avLst/>
          </a:prstGeom>
        </p:spPr>
        <p:txBody>
          <a:bodyPr wrap="square">
            <a:spAutoFit/>
          </a:bodyPr>
          <a:lstStyle/>
          <a:p>
            <a:r>
              <a:rPr lang="en-US" altLang="zh-CN" dirty="0" smtClean="0">
                <a:sym typeface="Wingdings"/>
              </a:rPr>
              <a:t> </a:t>
            </a:r>
            <a:r>
              <a:rPr lang="en-US" altLang="zh-CN" dirty="0" smtClean="0"/>
              <a:t>size1</a:t>
            </a:r>
            <a:r>
              <a:rPr lang="en-US" altLang="zh-CN" dirty="0"/>
              <a:t>, size2, size3——</a:t>
            </a:r>
            <a:r>
              <a:rPr lang="zh-CN" altLang="zh-CN" dirty="0"/>
              <a:t>分别表明多维数组每一维的元素个数。</a:t>
            </a:r>
          </a:p>
          <a:p>
            <a:r>
              <a:rPr lang="zh-CN" altLang="zh-CN" dirty="0"/>
              <a:t>形式</a:t>
            </a:r>
            <a:r>
              <a:rPr lang="en-US" altLang="zh-CN" dirty="0"/>
              <a:t>2</a:t>
            </a:r>
            <a:r>
              <a:rPr lang="zh-CN" altLang="zh-CN" dirty="0"/>
              <a:t>：声明数组和创建数组实例同时进行。</a:t>
            </a:r>
          </a:p>
          <a:p>
            <a:r>
              <a:rPr lang="zh-CN" altLang="zh-CN" dirty="0"/>
              <a:t>语法形式：</a:t>
            </a:r>
          </a:p>
        </p:txBody>
      </p:sp>
      <p:sp>
        <p:nvSpPr>
          <p:cNvPr id="6" name="圆角矩形 5"/>
          <p:cNvSpPr/>
          <p:nvPr/>
        </p:nvSpPr>
        <p:spPr>
          <a:xfrm>
            <a:off x="1485014" y="4113673"/>
            <a:ext cx="9530316" cy="408623"/>
          </a:xfrm>
          <a:prstGeom prst="roundRect">
            <a:avLst/>
          </a:prstGeom>
          <a:solidFill>
            <a:srgbClr val="EDD0D0"/>
          </a:solidFill>
        </p:spPr>
        <p:txBody>
          <a:bodyPr wrap="square">
            <a:spAutoFit/>
          </a:bodyPr>
          <a:lstStyle/>
          <a:p>
            <a:r>
              <a:rPr lang="en-US" altLang="zh-CN" dirty="0"/>
              <a:t>type [,  ,  , ] </a:t>
            </a:r>
            <a:r>
              <a:rPr lang="en-US" altLang="zh-CN" dirty="0" err="1"/>
              <a:t>arrayName</a:t>
            </a:r>
            <a:r>
              <a:rPr lang="en-US" altLang="zh-CN" dirty="0"/>
              <a:t> = new type [size1, size2, size3] ;</a:t>
            </a:r>
            <a:endParaRPr lang="zh-CN" altLang="zh-CN" dirty="0"/>
          </a:p>
        </p:txBody>
      </p:sp>
      <p:sp>
        <p:nvSpPr>
          <p:cNvPr id="7" name="矩形 6"/>
          <p:cNvSpPr/>
          <p:nvPr/>
        </p:nvSpPr>
        <p:spPr>
          <a:xfrm>
            <a:off x="1430079" y="4522296"/>
            <a:ext cx="877163" cy="369332"/>
          </a:xfrm>
          <a:prstGeom prst="rect">
            <a:avLst/>
          </a:prstGeom>
        </p:spPr>
        <p:txBody>
          <a:bodyPr wrap="none">
            <a:spAutoFit/>
          </a:bodyPr>
          <a:lstStyle/>
          <a:p>
            <a:r>
              <a:rPr lang="zh-CN" altLang="zh-CN" dirty="0"/>
              <a:t>例如：</a:t>
            </a:r>
          </a:p>
        </p:txBody>
      </p:sp>
      <p:sp>
        <p:nvSpPr>
          <p:cNvPr id="8" name="TextBox 7"/>
          <p:cNvSpPr txBox="1"/>
          <p:nvPr/>
        </p:nvSpPr>
        <p:spPr>
          <a:xfrm>
            <a:off x="1485014" y="4954764"/>
            <a:ext cx="9530316" cy="1021556"/>
          </a:xfrm>
          <a:prstGeom prst="roundRect">
            <a:avLst/>
          </a:prstGeom>
          <a:solidFill>
            <a:srgbClr val="EDD0D0"/>
          </a:solidFill>
        </p:spPr>
        <p:txBody>
          <a:bodyPr wrap="square" rtlCol="0">
            <a:spAutoFit/>
          </a:bodyPr>
          <a:lstStyle/>
          <a:p>
            <a:r>
              <a:rPr lang="en-US" altLang="zh-CN" dirty="0" err="1"/>
              <a:t>int</a:t>
            </a:r>
            <a:r>
              <a:rPr lang="en-US" altLang="zh-CN" dirty="0"/>
              <a:t> [, ] score ;</a:t>
            </a:r>
            <a:endParaRPr lang="zh-CN" altLang="zh-CN" dirty="0"/>
          </a:p>
          <a:p>
            <a:r>
              <a:rPr lang="en-US" altLang="zh-CN" dirty="0"/>
              <a:t>score = new </a:t>
            </a:r>
            <a:r>
              <a:rPr lang="en-US" altLang="zh-CN" dirty="0" err="1"/>
              <a:t>int</a:t>
            </a:r>
            <a:r>
              <a:rPr lang="en-US" altLang="zh-CN" dirty="0"/>
              <a:t> [3, 4] ;            	</a:t>
            </a:r>
            <a:r>
              <a:rPr lang="en-US" altLang="zh-CN" dirty="0" smtClean="0"/>
              <a:t>// </a:t>
            </a:r>
            <a:r>
              <a:rPr lang="en-US" altLang="zh-CN" dirty="0"/>
              <a:t>score</a:t>
            </a:r>
            <a:r>
              <a:rPr lang="zh-CN" altLang="zh-CN" dirty="0"/>
              <a:t>是一个</a:t>
            </a:r>
            <a:r>
              <a:rPr lang="en-US" altLang="zh-CN" dirty="0"/>
              <a:t>3</a:t>
            </a:r>
            <a:r>
              <a:rPr lang="zh-CN" altLang="zh-CN" dirty="0"/>
              <a:t>行</a:t>
            </a:r>
            <a:r>
              <a:rPr lang="en-US" altLang="zh-CN" dirty="0"/>
              <a:t>4</a:t>
            </a:r>
            <a:r>
              <a:rPr lang="zh-CN" altLang="zh-CN" dirty="0"/>
              <a:t>列的二维数组</a:t>
            </a:r>
          </a:p>
          <a:p>
            <a:r>
              <a:rPr lang="en-US" altLang="zh-CN" dirty="0"/>
              <a:t>float [ , , ] table=new float [2, 3, 4]  	</a:t>
            </a:r>
            <a:r>
              <a:rPr lang="en-US" altLang="zh-CN" dirty="0" smtClean="0"/>
              <a:t>// </a:t>
            </a:r>
            <a:r>
              <a:rPr lang="en-US" altLang="zh-CN" dirty="0"/>
              <a:t>table</a:t>
            </a:r>
            <a:r>
              <a:rPr lang="zh-CN" altLang="zh-CN" dirty="0"/>
              <a:t>是一个三维数组，每一维的维数分别是</a:t>
            </a:r>
            <a:r>
              <a:rPr lang="en-US" altLang="zh-CN" dirty="0"/>
              <a:t>2</a:t>
            </a:r>
            <a:r>
              <a:rPr lang="zh-CN" altLang="zh-CN" dirty="0"/>
              <a:t>、</a:t>
            </a:r>
            <a:r>
              <a:rPr lang="en-US" altLang="zh-CN" dirty="0"/>
              <a:t>3</a:t>
            </a:r>
            <a:r>
              <a:rPr lang="zh-CN" altLang="zh-CN" dirty="0"/>
              <a:t>、</a:t>
            </a:r>
            <a:r>
              <a:rPr lang="en-US" altLang="zh-CN" dirty="0" smtClean="0"/>
              <a:t>4</a:t>
            </a:r>
            <a:endParaRPr lang="zh-CN" altLang="zh-CN" dirty="0"/>
          </a:p>
        </p:txBody>
      </p:sp>
    </p:spTree>
    <p:extLst>
      <p:ext uri="{BB962C8B-B14F-4D97-AF65-F5344CB8AC3E}">
        <p14:creationId xmlns:p14="http://schemas.microsoft.com/office/powerpoint/2010/main" val="222422537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TextBox 2"/>
          <p:cNvSpPr txBox="1"/>
          <p:nvPr/>
        </p:nvSpPr>
        <p:spPr>
          <a:xfrm>
            <a:off x="861237" y="1190847"/>
            <a:ext cx="10164726" cy="923330"/>
          </a:xfrm>
          <a:prstGeom prst="rect">
            <a:avLst/>
          </a:prstGeom>
          <a:noFill/>
        </p:spPr>
        <p:txBody>
          <a:bodyPr wrap="square" rtlCol="0">
            <a:spAutoFit/>
          </a:bodyPr>
          <a:lstStyle/>
          <a:p>
            <a:pPr indent="446088"/>
            <a:r>
              <a:rPr lang="zh-CN" altLang="zh-CN" dirty="0"/>
              <a:t>多维数组的初始化是将每维数组元素设置的初始值放在各自的“</a:t>
            </a:r>
            <a:r>
              <a:rPr lang="en-US" altLang="zh-CN" dirty="0"/>
              <a:t>{}</a:t>
            </a:r>
            <a:r>
              <a:rPr lang="zh-CN" altLang="zh-CN" dirty="0"/>
              <a:t>”内，下面以最常用的二维数组为例来讨论。</a:t>
            </a:r>
          </a:p>
          <a:p>
            <a:pPr indent="446088"/>
            <a:r>
              <a:rPr lang="zh-CN" altLang="zh-CN" b="1" dirty="0"/>
              <a:t>语法形式</a:t>
            </a:r>
            <a:r>
              <a:rPr lang="en-US" altLang="zh-CN" b="1" dirty="0"/>
              <a:t>1</a:t>
            </a:r>
            <a:r>
              <a:rPr lang="zh-CN" altLang="zh-CN" b="1" dirty="0" smtClean="0"/>
              <a:t>：</a:t>
            </a:r>
            <a:endParaRPr lang="zh-CN" altLang="zh-CN" b="1" dirty="0"/>
          </a:p>
        </p:txBody>
      </p:sp>
      <p:sp>
        <p:nvSpPr>
          <p:cNvPr id="4" name="圆角矩形 3"/>
          <p:cNvSpPr/>
          <p:nvPr/>
        </p:nvSpPr>
        <p:spPr>
          <a:xfrm>
            <a:off x="1495645" y="2114177"/>
            <a:ext cx="9530317" cy="646986"/>
          </a:xfrm>
          <a:prstGeom prst="roundRect">
            <a:avLst/>
          </a:prstGeom>
          <a:solidFill>
            <a:srgbClr val="EDD0D0"/>
          </a:solidFill>
        </p:spPr>
        <p:txBody>
          <a:bodyPr wrap="square">
            <a:spAutoFit/>
          </a:bodyPr>
          <a:lstStyle/>
          <a:p>
            <a:r>
              <a:rPr lang="en-US" altLang="zh-CN" sz="1600" dirty="0"/>
              <a:t>type [ , ] </a:t>
            </a:r>
            <a:r>
              <a:rPr lang="en-US" altLang="zh-CN" sz="1600" dirty="0" err="1"/>
              <a:t>arrayName</a:t>
            </a:r>
            <a:r>
              <a:rPr lang="en-US" altLang="zh-CN" sz="1600" dirty="0"/>
              <a:t> = new type [size1, size2 ] {{ val11, val12, </a:t>
            </a:r>
            <a:r>
              <a:rPr lang="zh-CN" altLang="zh-CN" sz="1600" dirty="0"/>
              <a:t>…</a:t>
            </a:r>
            <a:r>
              <a:rPr lang="en-US" altLang="zh-CN" sz="1600" dirty="0"/>
              <a:t>,val1n }, { val21, val22,</a:t>
            </a:r>
            <a:r>
              <a:rPr lang="zh-CN" altLang="zh-CN" sz="1600" dirty="0"/>
              <a:t>…</a:t>
            </a:r>
            <a:r>
              <a:rPr lang="en-US" altLang="zh-CN" sz="1600" dirty="0"/>
              <a:t>,val2n },</a:t>
            </a:r>
            <a:r>
              <a:rPr lang="zh-CN" altLang="zh-CN" sz="1600" dirty="0"/>
              <a:t>…</a:t>
            </a:r>
            <a:r>
              <a:rPr lang="en-US" altLang="zh-CN" sz="1600" dirty="0"/>
              <a:t>,</a:t>
            </a:r>
            <a:endParaRPr lang="zh-CN" altLang="zh-CN" sz="1600" dirty="0"/>
          </a:p>
          <a:p>
            <a:r>
              <a:rPr lang="en-US" altLang="zh-CN" sz="1600" dirty="0"/>
              <a:t>							</a:t>
            </a:r>
            <a:r>
              <a:rPr lang="en-US" altLang="zh-CN" sz="1600" dirty="0" smtClean="0"/>
              <a:t> </a:t>
            </a:r>
            <a:r>
              <a:rPr lang="en-US" altLang="zh-CN" sz="1600" dirty="0"/>
              <a:t>{ valm1, valm2,</a:t>
            </a:r>
            <a:r>
              <a:rPr lang="zh-CN" altLang="zh-CN" sz="1600" dirty="0"/>
              <a:t>…</a:t>
            </a:r>
            <a:r>
              <a:rPr lang="en-US" altLang="zh-CN" sz="1600" dirty="0"/>
              <a:t>,</a:t>
            </a:r>
            <a:r>
              <a:rPr lang="en-US" altLang="zh-CN" sz="1600" dirty="0" err="1"/>
              <a:t>valmn</a:t>
            </a:r>
            <a:r>
              <a:rPr lang="en-US" altLang="zh-CN" sz="1600" dirty="0"/>
              <a:t> }};</a:t>
            </a:r>
            <a:endParaRPr lang="zh-CN" altLang="zh-CN" sz="1600" dirty="0"/>
          </a:p>
        </p:txBody>
      </p:sp>
      <p:sp>
        <p:nvSpPr>
          <p:cNvPr id="5" name="矩形 4"/>
          <p:cNvSpPr/>
          <p:nvPr/>
        </p:nvSpPr>
        <p:spPr>
          <a:xfrm>
            <a:off x="861236" y="2828836"/>
            <a:ext cx="10164725" cy="1285032"/>
          </a:xfrm>
          <a:prstGeom prst="rect">
            <a:avLst/>
          </a:prstGeom>
        </p:spPr>
        <p:txBody>
          <a:bodyPr wrap="square">
            <a:spAutoFit/>
          </a:bodyPr>
          <a:lstStyle/>
          <a:p>
            <a:pPr indent="446088">
              <a:lnSpc>
                <a:spcPct val="150000"/>
              </a:lnSpc>
            </a:pPr>
            <a:r>
              <a:rPr lang="zh-CN" altLang="zh-CN" dirty="0"/>
              <a:t>数组声明与初始化同时进行，数组元素的个数是</a:t>
            </a:r>
            <a:r>
              <a:rPr lang="en-US" altLang="zh-CN" dirty="0"/>
              <a:t>size1</a:t>
            </a:r>
            <a:r>
              <a:rPr lang="zh-CN" altLang="zh-CN" dirty="0"/>
              <a:t>×</a:t>
            </a:r>
            <a:r>
              <a:rPr lang="en-US" altLang="zh-CN" dirty="0"/>
              <a:t>size2</a:t>
            </a:r>
            <a:r>
              <a:rPr lang="zh-CN" altLang="zh-CN" dirty="0"/>
              <a:t>，数组的每一行分别用一个“</a:t>
            </a:r>
            <a:r>
              <a:rPr lang="en-US" altLang="zh-CN" dirty="0"/>
              <a:t>{}</a:t>
            </a:r>
            <a:r>
              <a:rPr lang="zh-CN" altLang="zh-CN" dirty="0"/>
              <a:t>”括起来，每个“</a:t>
            </a:r>
            <a:r>
              <a:rPr lang="en-US" altLang="zh-CN" dirty="0"/>
              <a:t>{}</a:t>
            </a:r>
            <a:r>
              <a:rPr lang="zh-CN" altLang="zh-CN" dirty="0"/>
              <a:t>”内的数据就是这一行的每一列元素的值，初始化时的赋值顺序按矩阵的“行”存储原则。</a:t>
            </a:r>
          </a:p>
        </p:txBody>
      </p:sp>
    </p:spTree>
    <p:extLst>
      <p:ext uri="{BB962C8B-B14F-4D97-AF65-F5344CB8AC3E}">
        <p14:creationId xmlns:p14="http://schemas.microsoft.com/office/powerpoint/2010/main" val="63475731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32725" y="1415534"/>
            <a:ext cx="1467068" cy="369332"/>
          </a:xfrm>
          <a:prstGeom prst="rect">
            <a:avLst/>
          </a:prstGeom>
        </p:spPr>
        <p:txBody>
          <a:bodyPr wrap="none">
            <a:spAutoFit/>
          </a:bodyPr>
          <a:lstStyle/>
          <a:p>
            <a:r>
              <a:rPr lang="zh-CN" altLang="zh-CN" b="1" dirty="0"/>
              <a:t>语法形式</a:t>
            </a:r>
            <a:r>
              <a:rPr lang="en-US" altLang="zh-CN" b="1" dirty="0"/>
              <a:t>2</a:t>
            </a:r>
            <a:r>
              <a:rPr lang="zh-CN" altLang="zh-CN" b="1" dirty="0"/>
              <a:t>：</a:t>
            </a:r>
          </a:p>
        </p:txBody>
      </p:sp>
      <p:sp>
        <p:nvSpPr>
          <p:cNvPr id="4" name="TextBox 3"/>
          <p:cNvSpPr txBox="1"/>
          <p:nvPr/>
        </p:nvSpPr>
        <p:spPr>
          <a:xfrm>
            <a:off x="1375257" y="1850060"/>
            <a:ext cx="9842092" cy="715089"/>
          </a:xfrm>
          <a:prstGeom prst="roundRect">
            <a:avLst/>
          </a:prstGeom>
          <a:solidFill>
            <a:srgbClr val="EDD0D0"/>
          </a:solidFill>
        </p:spPr>
        <p:txBody>
          <a:bodyPr wrap="square" rtlCol="0">
            <a:spAutoFit/>
          </a:bodyPr>
          <a:lstStyle/>
          <a:p>
            <a:r>
              <a:rPr lang="en-US" altLang="zh-CN" dirty="0"/>
              <a:t>type [ , ] </a:t>
            </a:r>
            <a:r>
              <a:rPr lang="en-US" altLang="zh-CN" dirty="0" err="1"/>
              <a:t>arrayName</a:t>
            </a:r>
            <a:r>
              <a:rPr lang="en-US" altLang="zh-CN" dirty="0"/>
              <a:t> = new type [ , ] {{ val11, val12,</a:t>
            </a:r>
            <a:r>
              <a:rPr lang="zh-CN" altLang="zh-CN" dirty="0"/>
              <a:t>…</a:t>
            </a:r>
            <a:r>
              <a:rPr lang="en-US" altLang="zh-CN" dirty="0"/>
              <a:t>,val1n },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a:t>
            </a:r>
            <a:r>
              <a:rPr lang="en-US" altLang="zh-CN" dirty="0" smtClean="0"/>
              <a:t>{ </a:t>
            </a:r>
            <a:r>
              <a:rPr lang="en-US" altLang="zh-CN" dirty="0"/>
              <a:t>valm1, valm2,</a:t>
            </a:r>
            <a:r>
              <a:rPr lang="zh-CN" altLang="zh-CN" dirty="0"/>
              <a:t>…</a:t>
            </a:r>
            <a:r>
              <a:rPr lang="en-US" altLang="zh-CN" dirty="0"/>
              <a:t>,</a:t>
            </a:r>
            <a:r>
              <a:rPr lang="en-US" altLang="zh-CN" dirty="0" err="1"/>
              <a:t>valmn</a:t>
            </a:r>
            <a:r>
              <a:rPr lang="en-US" altLang="zh-CN" dirty="0"/>
              <a:t> </a:t>
            </a:r>
            <a:r>
              <a:rPr lang="en-US" altLang="zh-CN" dirty="0" smtClean="0"/>
              <a:t>}};</a:t>
            </a:r>
            <a:endParaRPr lang="zh-CN" altLang="zh-CN" dirty="0"/>
          </a:p>
        </p:txBody>
      </p:sp>
      <p:sp>
        <p:nvSpPr>
          <p:cNvPr id="5" name="TextBox 4"/>
          <p:cNvSpPr txBox="1"/>
          <p:nvPr/>
        </p:nvSpPr>
        <p:spPr>
          <a:xfrm>
            <a:off x="829340" y="2604971"/>
            <a:ext cx="10600660" cy="923330"/>
          </a:xfrm>
          <a:prstGeom prst="rect">
            <a:avLst/>
          </a:prstGeom>
          <a:noFill/>
        </p:spPr>
        <p:txBody>
          <a:bodyPr wrap="square" rtlCol="0">
            <a:spAutoFit/>
          </a:bodyPr>
          <a:lstStyle/>
          <a:p>
            <a:pPr indent="446088"/>
            <a:r>
              <a:rPr lang="zh-CN" altLang="zh-CN" dirty="0"/>
              <a:t>省略</a:t>
            </a:r>
            <a:r>
              <a:rPr lang="en-US" altLang="zh-CN" dirty="0"/>
              <a:t>size</a:t>
            </a:r>
            <a:r>
              <a:rPr lang="zh-CN" altLang="zh-CN" dirty="0"/>
              <a:t>，由编译系统根据初始化表中花括号“</a:t>
            </a:r>
            <a:r>
              <a:rPr lang="en-US" altLang="zh-CN" dirty="0"/>
              <a:t>{  }</a:t>
            </a:r>
            <a:r>
              <a:rPr lang="zh-CN" altLang="zh-CN" dirty="0"/>
              <a:t>”的个数确定行数，再根据“</a:t>
            </a:r>
            <a:r>
              <a:rPr lang="en-US" altLang="zh-CN" dirty="0"/>
              <a:t>{  }</a:t>
            </a:r>
            <a:r>
              <a:rPr lang="zh-CN" altLang="zh-CN" dirty="0"/>
              <a:t>”内的数据确定列数，从而得出数组的大小。</a:t>
            </a:r>
          </a:p>
          <a:p>
            <a:pPr indent="446088"/>
            <a:r>
              <a:rPr lang="zh-CN" altLang="zh-CN" b="1" dirty="0"/>
              <a:t>语法形式</a:t>
            </a:r>
            <a:r>
              <a:rPr lang="en-US" altLang="zh-CN" b="1" dirty="0"/>
              <a:t>3</a:t>
            </a:r>
            <a:r>
              <a:rPr lang="zh-CN" altLang="zh-CN" b="1" dirty="0" smtClean="0"/>
              <a:t>：</a:t>
            </a:r>
            <a:endParaRPr lang="zh-CN" altLang="zh-CN" b="1" dirty="0"/>
          </a:p>
        </p:txBody>
      </p:sp>
      <p:sp>
        <p:nvSpPr>
          <p:cNvPr id="6" name="圆角矩形 5"/>
          <p:cNvSpPr/>
          <p:nvPr/>
        </p:nvSpPr>
        <p:spPr>
          <a:xfrm>
            <a:off x="1375257" y="3528301"/>
            <a:ext cx="9842092" cy="715089"/>
          </a:xfrm>
          <a:prstGeom prst="roundRect">
            <a:avLst/>
          </a:prstGeom>
          <a:solidFill>
            <a:srgbClr val="EDD0D0"/>
          </a:solidFill>
        </p:spPr>
        <p:txBody>
          <a:bodyPr wrap="square">
            <a:spAutoFit/>
          </a:bodyPr>
          <a:lstStyle/>
          <a:p>
            <a:r>
              <a:rPr lang="en-US" altLang="zh-CN" dirty="0"/>
              <a:t>type [ , ] </a:t>
            </a:r>
            <a:r>
              <a:rPr lang="en-US" altLang="zh-CN" dirty="0" err="1"/>
              <a:t>arrayName</a:t>
            </a:r>
            <a:r>
              <a:rPr lang="en-US" altLang="zh-CN" dirty="0"/>
              <a:t> ={{ val11, val12,</a:t>
            </a:r>
            <a:r>
              <a:rPr lang="zh-CN" altLang="zh-CN" dirty="0"/>
              <a:t>…</a:t>
            </a:r>
            <a:r>
              <a:rPr lang="en-US" altLang="zh-CN" dirty="0"/>
              <a:t>,val1n },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a:t>
            </a:r>
            <a:r>
              <a:rPr lang="en-US" altLang="zh-CN" dirty="0" smtClean="0"/>
              <a:t>			 </a:t>
            </a:r>
            <a:r>
              <a:rPr lang="en-US" altLang="zh-CN" dirty="0"/>
              <a:t>{ valm1, valm2,</a:t>
            </a:r>
            <a:r>
              <a:rPr lang="zh-CN" altLang="zh-CN" dirty="0"/>
              <a:t>…</a:t>
            </a:r>
            <a:r>
              <a:rPr lang="en-US" altLang="zh-CN" dirty="0"/>
              <a:t>,</a:t>
            </a:r>
            <a:r>
              <a:rPr lang="en-US" altLang="zh-CN" dirty="0" err="1"/>
              <a:t>valmn</a:t>
            </a:r>
            <a:r>
              <a:rPr lang="en-US" altLang="zh-CN" dirty="0"/>
              <a:t> }};</a:t>
            </a:r>
            <a:endParaRPr lang="zh-CN" altLang="zh-CN" dirty="0"/>
          </a:p>
        </p:txBody>
      </p:sp>
      <p:sp>
        <p:nvSpPr>
          <p:cNvPr id="7" name="矩形 6"/>
          <p:cNvSpPr/>
          <p:nvPr/>
        </p:nvSpPr>
        <p:spPr>
          <a:xfrm>
            <a:off x="1375257" y="4350120"/>
            <a:ext cx="5686172" cy="369332"/>
          </a:xfrm>
          <a:prstGeom prst="rect">
            <a:avLst/>
          </a:prstGeom>
        </p:spPr>
        <p:txBody>
          <a:bodyPr wrap="none">
            <a:spAutoFit/>
          </a:bodyPr>
          <a:lstStyle/>
          <a:p>
            <a:r>
              <a:rPr lang="zh-CN" altLang="zh-CN" dirty="0"/>
              <a:t>数组声明与初始化同时进行，还可以省略</a:t>
            </a:r>
            <a:r>
              <a:rPr lang="en-US" altLang="zh-CN" dirty="0"/>
              <a:t>new</a:t>
            </a:r>
            <a:r>
              <a:rPr lang="zh-CN" altLang="zh-CN" dirty="0"/>
              <a:t>运算符。</a:t>
            </a:r>
          </a:p>
        </p:txBody>
      </p:sp>
    </p:spTree>
    <p:extLst>
      <p:ext uri="{BB962C8B-B14F-4D97-AF65-F5344CB8AC3E}">
        <p14:creationId xmlns:p14="http://schemas.microsoft.com/office/powerpoint/2010/main" val="3949235654"/>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84">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9809</Words>
  <Application>Microsoft Office PowerPoint</Application>
  <PresentationFormat>自定义</PresentationFormat>
  <Paragraphs>1423</Paragraphs>
  <Slides>146</Slides>
  <Notes>45</Notes>
  <HiddenSlides>0</HiddenSlides>
  <MMClips>8</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146</vt:i4>
      </vt:variant>
    </vt:vector>
  </HeadingPairs>
  <TitlesOfParts>
    <vt:vector size="148" baseType="lpstr">
      <vt:lpstr>Office 主题​​</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488</cp:revision>
  <dcterms:created xsi:type="dcterms:W3CDTF">2017-05-12T01:42:55Z</dcterms:created>
  <dcterms:modified xsi:type="dcterms:W3CDTF">2018-04-04T07:09:03Z</dcterms:modified>
</cp:coreProperties>
</file>